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3" r:id="rId7"/>
    <p:sldId id="266" r:id="rId8"/>
    <p:sldId id="264" r:id="rId9"/>
    <p:sldId id="261" r:id="rId10"/>
    <p:sldId id="262"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B5712-347E-F780-9C9C-19855BA30CBE}" v="26" dt="2022-04-10T20:19:14.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0" autoAdjust="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7246D-39F8-443F-9295-C3A90EB0E1EF}" type="datetimeFigureOut">
              <a:rPr lang="pl-PL" smtClean="0"/>
              <a:t>11.04.2022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00563-9FED-4B52-B9C1-A9C5D835F43D}" type="slidenum">
              <a:rPr lang="pl-PL" smtClean="0"/>
              <a:t>‹#›</a:t>
            </a:fld>
            <a:endParaRPr lang="pl-PL"/>
          </a:p>
        </p:txBody>
      </p:sp>
    </p:spTree>
    <p:extLst>
      <p:ext uri="{BB962C8B-B14F-4D97-AF65-F5344CB8AC3E}">
        <p14:creationId xmlns:p14="http://schemas.microsoft.com/office/powerpoint/2010/main" val="390354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4300563-9FED-4B52-B9C1-A9C5D835F43D}" type="slidenum">
              <a:rPr lang="pl-PL" smtClean="0"/>
              <a:t>5</a:t>
            </a:fld>
            <a:endParaRPr lang="pl-PL"/>
          </a:p>
        </p:txBody>
      </p:sp>
    </p:spTree>
    <p:extLst>
      <p:ext uri="{BB962C8B-B14F-4D97-AF65-F5344CB8AC3E}">
        <p14:creationId xmlns:p14="http://schemas.microsoft.com/office/powerpoint/2010/main" val="322013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5C619A-5DB1-4492-BEBC-EA91BD95288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00BB6A39-5FE9-401A-A72B-F238A846D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8A71319-9D13-4DEC-814F-E67BE7D64F9C}"/>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1DF0E15A-2682-469A-8B71-82391D046FD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DEF27B4-6800-4706-8F8B-2AAC4DEE16CF}"/>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425902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F0E90-A303-4D22-8AF6-DC82874E519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BAB60A4-4F79-4F24-AD4C-C180313B809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A4651ED-C4FA-452E-90A9-1B667392C25B}"/>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CA348EF3-3788-41A5-90F2-3FA03A6F53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F23529F-0A30-425A-93F0-658B976379DB}"/>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312774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DB35D8C-09C9-40C5-8256-18C3E5648AE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818AFB8-AB18-4E75-83B9-8F7894CD3FF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743DAE0-4260-4C28-815F-8F66963EAD3E}"/>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317AF2C5-BB84-4163-9351-D13C1565C2E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2E1DDD-183A-404B-A975-9ED12FB2164A}"/>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143515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A2974F-1B38-49F0-9C4C-09BFC0BC522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AA6CCBD-03C0-48DD-929B-8EC51294A2F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6B2981F-2260-43F4-9E60-B835F397781F}"/>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E8937258-F8B7-4FCE-9A4C-158562CA53E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32D2197-A781-4E48-8AC4-B41B4D27DC52}"/>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334163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DBAA68-EE2B-44F4-BC0D-9A7100376A7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66D56B4-D020-46C7-82C3-84D8D1752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B7741E0-33F0-4DBB-92B9-42295E48EB55}"/>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2CB5541D-4CC2-4CE3-8963-0B30FFC7550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E1C3EED-5560-4692-AAA0-7AACB1F7A23A}"/>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967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AE07D9-990F-4E68-8CAA-F7E9246BF4A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26D4CC6-C8D3-450F-A8EB-6DE4BA85D2E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6AA3BE5-58B5-4E87-9EAF-D41ED7056D6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0E8F14B-26E5-4A32-945E-07013B25E27A}"/>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6" name="Symbol zastępczy stopki 5">
            <a:extLst>
              <a:ext uri="{FF2B5EF4-FFF2-40B4-BE49-F238E27FC236}">
                <a16:creationId xmlns:a16="http://schemas.microsoft.com/office/drawing/2014/main" id="{BD49E505-8349-44A8-B4CC-861B91B3189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61A486E-2CC3-4154-8CA2-0737D75C497C}"/>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82463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6398F0-A157-4B05-93A3-8D26EFBD1D2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B307CCF-C64B-45C5-9693-188C6EBA1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1EB6A2B-7635-49AB-B224-243F5E8F466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6587B7C-344D-4083-8A3F-318CB4FE8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C89A9C3-DFD7-48AD-B6ED-EDC1298A750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9D42BE1-95A7-4026-9A81-BCCE37B0A183}"/>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8" name="Symbol zastępczy stopki 7">
            <a:extLst>
              <a:ext uri="{FF2B5EF4-FFF2-40B4-BE49-F238E27FC236}">
                <a16:creationId xmlns:a16="http://schemas.microsoft.com/office/drawing/2014/main" id="{9F1D54F3-D970-4292-9789-8C62FB90276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EBB8AF9-25F1-4793-8E0D-0C99F16B05D5}"/>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3998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2EA08E-8095-46ED-9DF5-B6A49F6D30D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0DAE633-8BD2-45D8-BE9F-78FB0FD213BB}"/>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4" name="Symbol zastępczy stopki 3">
            <a:extLst>
              <a:ext uri="{FF2B5EF4-FFF2-40B4-BE49-F238E27FC236}">
                <a16:creationId xmlns:a16="http://schemas.microsoft.com/office/drawing/2014/main" id="{A46273B6-ADC6-4EF1-9505-B85D2A49ABCB}"/>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E05D33E-4F52-451B-87B6-A090B317B474}"/>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4413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C12D92C-F40E-4DC1-B9C1-D1294571CE62}"/>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3" name="Symbol zastępczy stopki 2">
            <a:extLst>
              <a:ext uri="{FF2B5EF4-FFF2-40B4-BE49-F238E27FC236}">
                <a16:creationId xmlns:a16="http://schemas.microsoft.com/office/drawing/2014/main" id="{C7FE14E1-4BA0-447D-89E2-410A7803EAD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A28FBD5-C16B-486E-9DEC-7F648074417F}"/>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17450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EFB680-FEA5-42C1-87B2-5B989FE740C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4A102774-CF7E-48A8-B826-8D5D0908F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819C72A-9B39-4B6F-837C-43263D012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44C6C1A-26AD-4F7A-BA50-AA3A3CF5F6F2}"/>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6" name="Symbol zastępczy stopki 5">
            <a:extLst>
              <a:ext uri="{FF2B5EF4-FFF2-40B4-BE49-F238E27FC236}">
                <a16:creationId xmlns:a16="http://schemas.microsoft.com/office/drawing/2014/main" id="{28B574EF-041F-44E5-8322-26811EF1238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5C0F94B-3F69-4AD6-B56D-53E23D224861}"/>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28256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B51726-11B3-43C8-A027-D078CAD63A0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72173A5-A670-435D-918C-A356A8345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29D7054-A9C6-43A4-8E54-9EBFDBE38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AD295F1-50E5-43B7-9350-A57AF2B93860}"/>
              </a:ext>
            </a:extLst>
          </p:cNvPr>
          <p:cNvSpPr>
            <a:spLocks noGrp="1"/>
          </p:cNvSpPr>
          <p:nvPr>
            <p:ph type="dt" sz="half" idx="10"/>
          </p:nvPr>
        </p:nvSpPr>
        <p:spPr/>
        <p:txBody>
          <a:bodyPr/>
          <a:lstStyle/>
          <a:p>
            <a:fld id="{900B3AFF-B774-4E5B-983B-8C18F33E3C67}" type="datetimeFigureOut">
              <a:rPr lang="pl-PL" smtClean="0"/>
              <a:t>11.04.2022</a:t>
            </a:fld>
            <a:endParaRPr lang="pl-PL"/>
          </a:p>
        </p:txBody>
      </p:sp>
      <p:sp>
        <p:nvSpPr>
          <p:cNvPr id="6" name="Symbol zastępczy stopki 5">
            <a:extLst>
              <a:ext uri="{FF2B5EF4-FFF2-40B4-BE49-F238E27FC236}">
                <a16:creationId xmlns:a16="http://schemas.microsoft.com/office/drawing/2014/main" id="{4E8CF490-1CC5-4985-8BA5-1B9174604C4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58064B5-166F-43C1-B957-9A3260E96B6D}"/>
              </a:ext>
            </a:extLst>
          </p:cNvPr>
          <p:cNvSpPr>
            <a:spLocks noGrp="1"/>
          </p:cNvSpPr>
          <p:nvPr>
            <p:ph type="sldNum" sz="quarter" idx="12"/>
          </p:nvPr>
        </p:nvSpPr>
        <p:spPr/>
        <p:txBody>
          <a:bodyPr/>
          <a:lstStyle/>
          <a:p>
            <a:fld id="{C7D23B3B-A4EF-4C82-828A-21736287ADE2}" type="slidenum">
              <a:rPr lang="pl-PL" smtClean="0"/>
              <a:t>‹#›</a:t>
            </a:fld>
            <a:endParaRPr lang="pl-PL"/>
          </a:p>
        </p:txBody>
      </p:sp>
    </p:spTree>
    <p:extLst>
      <p:ext uri="{BB962C8B-B14F-4D97-AF65-F5344CB8AC3E}">
        <p14:creationId xmlns:p14="http://schemas.microsoft.com/office/powerpoint/2010/main" val="45275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C2CF837-A11E-49C8-AE61-CD7FA4A04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4939070-E29E-4B6C-BDA6-ECDAC5A3B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D7E3520-A383-43FB-B9B8-83311D94F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B3AFF-B774-4E5B-983B-8C18F33E3C67}" type="datetimeFigureOut">
              <a:rPr lang="pl-PL" smtClean="0"/>
              <a:t>11.04.2022</a:t>
            </a:fld>
            <a:endParaRPr lang="pl-PL"/>
          </a:p>
        </p:txBody>
      </p:sp>
      <p:sp>
        <p:nvSpPr>
          <p:cNvPr id="5" name="Symbol zastępczy stopki 4">
            <a:extLst>
              <a:ext uri="{FF2B5EF4-FFF2-40B4-BE49-F238E27FC236}">
                <a16:creationId xmlns:a16="http://schemas.microsoft.com/office/drawing/2014/main" id="{9FD66E52-18C7-4347-B98B-C86A91133F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5CF0B0B7-E3CE-4DC2-8ACC-3E5D37EA76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23B3B-A4EF-4C82-828A-21736287ADE2}" type="slidenum">
              <a:rPr lang="pl-PL" smtClean="0"/>
              <a:t>‹#›</a:t>
            </a:fld>
            <a:endParaRPr lang="pl-PL"/>
          </a:p>
        </p:txBody>
      </p:sp>
    </p:spTree>
    <p:extLst>
      <p:ext uri="{BB962C8B-B14F-4D97-AF65-F5344CB8AC3E}">
        <p14:creationId xmlns:p14="http://schemas.microsoft.com/office/powerpoint/2010/main" val="288676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wikipedia.org/wiki/Msza_Wieczerzy_Pa%C5%84skiej"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6B0C9B-6F8D-45C8-9977-CBBFF6C7551B}"/>
              </a:ext>
            </a:extLst>
          </p:cNvPr>
          <p:cNvSpPr>
            <a:spLocks noGrp="1"/>
          </p:cNvSpPr>
          <p:nvPr>
            <p:ph type="ctrTitle"/>
          </p:nvPr>
        </p:nvSpPr>
        <p:spPr>
          <a:xfrm>
            <a:off x="3457903" y="638886"/>
            <a:ext cx="8586952" cy="2617075"/>
          </a:xfrm>
        </p:spPr>
        <p:txBody>
          <a:bodyPr/>
          <a:lstStyle/>
          <a:p>
            <a:r>
              <a:rPr lang="pl-PL" dirty="0">
                <a:latin typeface="Jokerman"/>
              </a:rPr>
              <a:t>Tradycje wielkanocne </a:t>
            </a:r>
            <a:br>
              <a:rPr lang="pl-PL" dirty="0">
                <a:latin typeface="Jokerman" panose="04090605060D06020702" pitchFamily="82" charset="0"/>
              </a:rPr>
            </a:br>
            <a:r>
              <a:rPr lang="pl-PL" dirty="0">
                <a:latin typeface="Jokerman"/>
              </a:rPr>
              <a:t>w Polsce i w Ukrainie</a:t>
            </a:r>
          </a:p>
        </p:txBody>
      </p:sp>
      <p:sp>
        <p:nvSpPr>
          <p:cNvPr id="3" name="Podtytuł 2">
            <a:extLst>
              <a:ext uri="{FF2B5EF4-FFF2-40B4-BE49-F238E27FC236}">
                <a16:creationId xmlns:a16="http://schemas.microsoft.com/office/drawing/2014/main" id="{E00C700E-9C78-4057-802F-D54FB92E330E}"/>
              </a:ext>
            </a:extLst>
          </p:cNvPr>
          <p:cNvSpPr>
            <a:spLocks noGrp="1"/>
          </p:cNvSpPr>
          <p:nvPr>
            <p:ph type="subTitle" idx="1"/>
          </p:nvPr>
        </p:nvSpPr>
        <p:spPr>
          <a:xfrm>
            <a:off x="5854261" y="3602040"/>
            <a:ext cx="6190593" cy="1655762"/>
          </a:xfrm>
        </p:spPr>
        <p:txBody>
          <a:bodyPr>
            <a:normAutofit/>
          </a:bodyPr>
          <a:lstStyle/>
          <a:p>
            <a:r>
              <a:rPr lang="ru-RU" sz="4800" b="1" dirty="0"/>
              <a:t>Великодні традиції </a:t>
            </a:r>
            <a:endParaRPr lang="pl-PL" sz="4800" b="1" dirty="0"/>
          </a:p>
          <a:p>
            <a:r>
              <a:rPr lang="ru-RU" sz="4800" b="1" dirty="0"/>
              <a:t>в Польщі та Україні</a:t>
            </a:r>
            <a:endParaRPr lang="pl-PL" sz="4800" b="1" dirty="0"/>
          </a:p>
        </p:txBody>
      </p:sp>
    </p:spTree>
    <p:extLst>
      <p:ext uri="{BB962C8B-B14F-4D97-AF65-F5344CB8AC3E}">
        <p14:creationId xmlns:p14="http://schemas.microsoft.com/office/powerpoint/2010/main" val="198151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a:xfrm>
            <a:off x="285135" y="365125"/>
            <a:ext cx="11543071" cy="1325563"/>
          </a:xfrm>
        </p:spPr>
        <p:txBody>
          <a:bodyPr>
            <a:normAutofit fontScale="90000"/>
          </a:bodyPr>
          <a:lstStyle/>
          <a:p>
            <a:pPr algn="r"/>
            <a:r>
              <a:rPr lang="pl-PL" sz="7200"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Poniedziałek Wielkanocny - </a:t>
            </a:r>
            <a:r>
              <a:rPr lang="az-Cyrl-AZ" sz="3600" b="1" dirty="0"/>
              <a:t>Поливаний </a:t>
            </a:r>
            <a:br>
              <a:rPr lang="pl-PL" sz="3600" b="1" dirty="0"/>
            </a:br>
            <a:r>
              <a:rPr lang="az-Cyrl-AZ" sz="3600" b="1" dirty="0"/>
              <a:t>понеділок</a:t>
            </a:r>
            <a:endPar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endParaRPr>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a:xfrm>
            <a:off x="6408510" y="3017044"/>
            <a:ext cx="5183188" cy="823912"/>
          </a:xfrm>
        </p:spPr>
        <p:txBody>
          <a:bodyPr>
            <a:noAutofit/>
          </a:bodyPr>
          <a:lstStyle/>
          <a:p>
            <a:pPr algn="ctr"/>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UKRAINA</a:t>
            </a:r>
            <a:endParaRPr lang="pl-PL" sz="6600" dirty="0">
              <a:gradFill>
                <a:gsLst>
                  <a:gs pos="63000">
                    <a:srgbClr val="FFFF00"/>
                  </a:gs>
                  <a:gs pos="30000">
                    <a:srgbClr val="0070C0"/>
                  </a:gs>
                  <a:gs pos="52000">
                    <a:schemeClr val="accent2">
                      <a:lumMod val="30000"/>
                      <a:lumOff val="70000"/>
                    </a:schemeClr>
                  </a:gs>
                </a:gsLst>
                <a:lin ang="5400000" scaled="1"/>
              </a:gradFill>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6732104" y="3941990"/>
            <a:ext cx="5183188" cy="3684588"/>
          </a:xfrm>
        </p:spPr>
        <p:txBody>
          <a:bodyPr/>
          <a:lstStyle/>
          <a:p>
            <a:r>
              <a:rPr lang="pl-PL" dirty="0"/>
              <a:t>Tradycja ta występuje tylko w zachodniej Ukrainie</a:t>
            </a: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a:xfrm>
            <a:off x="363794" y="2997201"/>
            <a:ext cx="5157787" cy="823912"/>
          </a:xfrm>
        </p:spPr>
        <p:txBody>
          <a:bodyPr>
            <a:noAutofit/>
          </a:bodyPr>
          <a:lstStyle/>
          <a:p>
            <a:pPr algn="ctr"/>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7" name="Symbol zastępczy zawartości 6">
            <a:extLst>
              <a:ext uri="{FF2B5EF4-FFF2-40B4-BE49-F238E27FC236}">
                <a16:creationId xmlns:a16="http://schemas.microsoft.com/office/drawing/2014/main" id="{3002B180-AFC3-4FD0-9808-9E0235BE50DF}"/>
              </a:ext>
            </a:extLst>
          </p:cNvPr>
          <p:cNvSpPr>
            <a:spLocks noGrp="1"/>
          </p:cNvSpPr>
          <p:nvPr>
            <p:ph sz="half" idx="2"/>
          </p:nvPr>
        </p:nvSpPr>
        <p:spPr>
          <a:xfrm>
            <a:off x="600302" y="3821113"/>
            <a:ext cx="5157787" cy="3684588"/>
          </a:xfrm>
        </p:spPr>
        <p:txBody>
          <a:bodyPr/>
          <a:lstStyle/>
          <a:p>
            <a:r>
              <a:rPr lang="pl-PL" dirty="0"/>
              <a:t>Śmigus – Dyngus – polewanie wodą, która jest symbolem oczyszczenia</a:t>
            </a:r>
          </a:p>
        </p:txBody>
      </p:sp>
    </p:spTree>
    <p:extLst>
      <p:ext uri="{BB962C8B-B14F-4D97-AF65-F5344CB8AC3E}">
        <p14:creationId xmlns:p14="http://schemas.microsoft.com/office/powerpoint/2010/main" val="296021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2" name="Obraz 11" descr="Obraz zawierający roślina, kwiat, bukiet&#10;&#10;Opis wygenerowany automatycznie">
            <a:extLst>
              <a:ext uri="{FF2B5EF4-FFF2-40B4-BE49-F238E27FC236}">
                <a16:creationId xmlns:a16="http://schemas.microsoft.com/office/drawing/2014/main" id="{E8F44A4E-6CEE-423C-AC40-A54351BB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7" y="2690648"/>
            <a:ext cx="2222193" cy="4167352"/>
          </a:xfrm>
          <a:prstGeom prst="rect">
            <a:avLst/>
          </a:prstGeom>
          <a:effectLst>
            <a:softEdge rad="635000"/>
          </a:effectLst>
        </p:spPr>
      </p:pic>
      <p:pic>
        <p:nvPicPr>
          <p:cNvPr id="14" name="Obraz 13">
            <a:extLst>
              <a:ext uri="{FF2B5EF4-FFF2-40B4-BE49-F238E27FC236}">
                <a16:creationId xmlns:a16="http://schemas.microsoft.com/office/drawing/2014/main" id="{5A65C5D8-931C-4800-8D6C-AB44F0BA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398309" y="281718"/>
            <a:ext cx="3065940" cy="2502501"/>
          </a:xfrm>
          <a:prstGeom prst="rect">
            <a:avLst/>
          </a:prstGeom>
          <a:effectLst>
            <a:glow rad="127000">
              <a:schemeClr val="accent6">
                <a:lumMod val="20000"/>
                <a:lumOff val="80000"/>
              </a:schemeClr>
            </a:glow>
            <a:softEdge rad="635000"/>
          </a:effectLst>
        </p:spPr>
      </p:pic>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p:txBody>
          <a:bodyPr>
            <a:normAutofit fontScale="90000"/>
          </a:bodyPr>
          <a:lstStyle/>
          <a:p>
            <a: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    Niedziela palmowa - </a:t>
            </a:r>
            <a:b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br>
            <a:r>
              <a:rPr lang="pl-PL" sz="2700" b="1" dirty="0">
                <a:effectLst/>
              </a:rPr>
              <a:t>jest przypomnieniem biblijnego wydarzenia - wjazdu Jezusa do Jerozolimy, </a:t>
            </a:r>
            <a:br>
              <a:rPr lang="pl-PL" sz="2700" b="1" dirty="0">
                <a:effectLst/>
              </a:rPr>
            </a:br>
            <a:r>
              <a:rPr lang="pl-PL" sz="2700" b="1" dirty="0">
                <a:effectLst/>
              </a:rPr>
              <a:t>kiedy był witany palmowymi gałązkami.</a:t>
            </a:r>
            <a:endParaRPr lang="pl-PL" sz="27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endParaRP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a:xfrm>
            <a:off x="839788" y="2182867"/>
            <a:ext cx="5157787" cy="729319"/>
          </a:xfrm>
        </p:spPr>
        <p:txBody>
          <a:bodyPr>
            <a:noAutofit/>
          </a:bodyPr>
          <a:lstStyle/>
          <a:p>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    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7" name="Symbol zastępczy zawartości 6">
            <a:extLst>
              <a:ext uri="{FF2B5EF4-FFF2-40B4-BE49-F238E27FC236}">
                <a16:creationId xmlns:a16="http://schemas.microsoft.com/office/drawing/2014/main" id="{3002B180-AFC3-4FD0-9808-9E0235BE50DF}"/>
              </a:ext>
            </a:extLst>
          </p:cNvPr>
          <p:cNvSpPr>
            <a:spLocks noGrp="1"/>
          </p:cNvSpPr>
          <p:nvPr>
            <p:ph sz="half" idx="2"/>
          </p:nvPr>
        </p:nvSpPr>
        <p:spPr>
          <a:xfrm>
            <a:off x="1975944" y="2827282"/>
            <a:ext cx="4120055" cy="4030717"/>
          </a:xfrm>
        </p:spPr>
        <p:txBody>
          <a:bodyPr>
            <a:normAutofit fontScale="47500" lnSpcReduction="20000"/>
          </a:bodyPr>
          <a:lstStyle/>
          <a:p>
            <a:pPr>
              <a:lnSpc>
                <a:spcPct val="120000"/>
              </a:lnSpc>
            </a:pPr>
            <a:r>
              <a:rPr lang="pl-PL" sz="2900" dirty="0"/>
              <a:t>Tradycja polska i ukraińska są  w tym temacie podobne. Polacy udają się do Kościoła na mszę w czasie, której święcone są palemki. Różnica tkwi w ich wyglądzie, kształcie i materiale z którego są zrobione.</a:t>
            </a:r>
          </a:p>
          <a:p>
            <a:pPr>
              <a:lnSpc>
                <a:spcPct val="120000"/>
              </a:lnSpc>
            </a:pPr>
            <a:r>
              <a:rPr lang="pl-PL" sz="2900" dirty="0"/>
              <a:t>W wielu domach, szczególnie na wschodzie Polski do palemki wkładane są świeże gałązki wierzbowe.    </a:t>
            </a:r>
          </a:p>
          <a:p>
            <a:pPr marL="0" indent="0">
              <a:buNone/>
            </a:pPr>
            <a:endParaRPr lang="pl-PL" sz="2900" dirty="0"/>
          </a:p>
          <a:p>
            <a:pPr marL="0" indent="0">
              <a:lnSpc>
                <a:spcPct val="120000"/>
              </a:lnSpc>
              <a:buNone/>
            </a:pPr>
            <a:r>
              <a:rPr lang="pl-PL" sz="2900" b="1" dirty="0">
                <a:solidFill>
                  <a:srgbClr val="7030A0"/>
                </a:solidFill>
              </a:rPr>
              <a:t>Podobieństwa:</a:t>
            </a:r>
          </a:p>
          <a:p>
            <a:pPr>
              <a:lnSpc>
                <a:spcPct val="120000"/>
              </a:lnSpc>
            </a:pPr>
            <a:r>
              <a:rPr lang="pl-PL" sz="2900" dirty="0"/>
              <a:t>Połknięte „kotki” z takich gałązek chroniły dzieci od bólu gardła, wtykano je w ziemię na polu, żeby rosły Panu Bogu na chwałę a ludziom na urodzaj. Wierzbie przypisywano też własności lecznicze: wierzbowe wywary miały obniżać gorączkę, leczyć bóle głowy i reumatyzm.</a:t>
            </a:r>
          </a:p>
          <a:p>
            <a:endParaRPr lang="pl-PL" dirty="0"/>
          </a:p>
          <a:p>
            <a:endParaRPr lang="pl-PL" dirty="0"/>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p:txBody>
          <a:bodyPr>
            <a:noAutofit/>
          </a:bodyPr>
          <a:lstStyle/>
          <a:p>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  UKRAINA</a:t>
            </a:r>
            <a:endParaRPr lang="pl-PL" sz="6600" dirty="0">
              <a:gradFill>
                <a:gsLst>
                  <a:gs pos="63000">
                    <a:srgbClr val="FFFF00"/>
                  </a:gs>
                  <a:gs pos="30000">
                    <a:srgbClr val="0070C0"/>
                  </a:gs>
                  <a:gs pos="52000">
                    <a:schemeClr val="accent2">
                      <a:lumMod val="30000"/>
                      <a:lumOff val="70000"/>
                    </a:schemeClr>
                  </a:gs>
                </a:gsLst>
                <a:lin ang="5400000" scaled="1"/>
              </a:gradFill>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6172200" y="2312276"/>
            <a:ext cx="5778062" cy="4981903"/>
          </a:xfrm>
        </p:spPr>
        <p:txBody>
          <a:bodyPr>
            <a:normAutofit fontScale="47500" lnSpcReduction="20000"/>
          </a:bodyPr>
          <a:lstStyle/>
          <a:p>
            <a:pPr>
              <a:lnSpc>
                <a:spcPct val="120000"/>
              </a:lnSpc>
            </a:pPr>
            <a:r>
              <a:rPr lang="pl-PL" sz="2900" dirty="0">
                <a:effectLst/>
              </a:rPr>
              <a:t>Tydzień przed Wielkanocą Ukraińcy idą do cerkwi, aby poświęcić gałązki wierzby. Ten dzień nazywa się </a:t>
            </a:r>
            <a:r>
              <a:rPr lang="pl-PL" sz="2900" b="1" dirty="0" err="1">
                <a:effectLst/>
              </a:rPr>
              <a:t>Вербна</a:t>
            </a:r>
            <a:r>
              <a:rPr lang="pl-PL" sz="2900" b="1" dirty="0">
                <a:effectLst/>
              </a:rPr>
              <a:t> </a:t>
            </a:r>
            <a:r>
              <a:rPr lang="pl-PL" sz="2900" b="1" dirty="0" err="1">
                <a:effectLst/>
              </a:rPr>
              <a:t>неділя</a:t>
            </a:r>
            <a:r>
              <a:rPr lang="pl-PL" sz="2900" b="1" dirty="0">
                <a:effectLst/>
              </a:rPr>
              <a:t> </a:t>
            </a:r>
            <a:r>
              <a:rPr lang="pl-PL" sz="2900" dirty="0">
                <a:effectLst/>
              </a:rPr>
              <a:t>/ Wierzbna niedziela/ i  ponieważ palmy na Ukrainie nie rosną, Ukraińcy musieli wybrać jakieś inne drzewo. Ich wybór padł akurat na wierzbę, bo jest to drzewo, które pierwsze po zimie budzi się do życia, kwitnąc wierzbowymi baziami. Także w czasach pogańskich wierzbę uważano za święte drzewo.</a:t>
            </a:r>
            <a:br>
              <a:rPr lang="pl-PL" sz="2900" dirty="0">
                <a:effectLst/>
              </a:rPr>
            </a:br>
            <a:r>
              <a:rPr lang="pl-PL" sz="2900" dirty="0">
                <a:effectLst/>
              </a:rPr>
              <a:t>Co później robią z tą wierzbą? Po mszy świętej „biją” siebie nawzajem poświęconymi gałązkami, przemawiając:</a:t>
            </a:r>
            <a:r>
              <a:rPr lang="pl-PL" sz="2900" b="1" dirty="0">
                <a:effectLst/>
              </a:rPr>
              <a:t> </a:t>
            </a:r>
          </a:p>
          <a:p>
            <a:pPr marL="0" indent="0">
              <a:lnSpc>
                <a:spcPct val="120000"/>
              </a:lnSpc>
              <a:buNone/>
            </a:pPr>
            <a:br>
              <a:rPr lang="pl-PL" sz="2900" dirty="0">
                <a:effectLst/>
              </a:rPr>
            </a:br>
            <a:r>
              <a:rPr lang="pl-PL" sz="2900" b="1" dirty="0" err="1">
                <a:effectLst/>
              </a:rPr>
              <a:t>Не</a:t>
            </a:r>
            <a:r>
              <a:rPr lang="pl-PL" sz="2900" b="1" dirty="0">
                <a:effectLst/>
              </a:rPr>
              <a:t> я </a:t>
            </a:r>
            <a:r>
              <a:rPr lang="pl-PL" sz="2900" b="1" dirty="0" err="1">
                <a:effectLst/>
              </a:rPr>
              <a:t>б’ю</a:t>
            </a:r>
            <a:r>
              <a:rPr lang="pl-PL" sz="2900" b="1" dirty="0">
                <a:effectLst/>
              </a:rPr>
              <a:t>, а </a:t>
            </a:r>
            <a:r>
              <a:rPr lang="pl-PL" sz="2900" b="1" dirty="0" err="1">
                <a:effectLst/>
              </a:rPr>
              <a:t>верба</a:t>
            </a:r>
            <a:r>
              <a:rPr lang="pl-PL" sz="2900" b="1" dirty="0">
                <a:effectLst/>
              </a:rPr>
              <a:t> </a:t>
            </a:r>
            <a:r>
              <a:rPr lang="pl-PL" sz="2900" b="1" dirty="0" err="1">
                <a:effectLst/>
              </a:rPr>
              <a:t>б'є</a:t>
            </a:r>
            <a:r>
              <a:rPr lang="pl-PL" sz="2900" b="1" dirty="0">
                <a:effectLst/>
              </a:rPr>
              <a:t>,</a:t>
            </a:r>
            <a:br>
              <a:rPr lang="pl-PL" sz="2900" b="1" dirty="0">
                <a:effectLst/>
              </a:rPr>
            </a:br>
            <a:r>
              <a:rPr lang="pl-PL" sz="2900" b="1" dirty="0" err="1">
                <a:effectLst/>
              </a:rPr>
              <a:t>За</a:t>
            </a:r>
            <a:r>
              <a:rPr lang="pl-PL" sz="2900" b="1" dirty="0">
                <a:effectLst/>
              </a:rPr>
              <a:t> </a:t>
            </a:r>
            <a:r>
              <a:rPr lang="pl-PL" sz="2900" b="1" dirty="0" err="1">
                <a:effectLst/>
              </a:rPr>
              <a:t>тиждень</a:t>
            </a:r>
            <a:r>
              <a:rPr lang="pl-PL" sz="2900" b="1" dirty="0">
                <a:effectLst/>
              </a:rPr>
              <a:t> - </a:t>
            </a:r>
            <a:r>
              <a:rPr lang="pl-PL" sz="2900" b="1" dirty="0" err="1">
                <a:effectLst/>
              </a:rPr>
              <a:t>Великдень</a:t>
            </a:r>
            <a:r>
              <a:rPr lang="pl-PL" sz="2900" b="1" dirty="0">
                <a:effectLst/>
              </a:rPr>
              <a:t>!</a:t>
            </a:r>
            <a:br>
              <a:rPr lang="pl-PL" sz="2900" b="1" dirty="0">
                <a:effectLst/>
              </a:rPr>
            </a:br>
            <a:r>
              <a:rPr lang="pl-PL" sz="2900" b="1" dirty="0" err="1">
                <a:effectLst/>
              </a:rPr>
              <a:t>Уже</a:t>
            </a:r>
            <a:r>
              <a:rPr lang="pl-PL" sz="2900" b="1" dirty="0">
                <a:effectLst/>
              </a:rPr>
              <a:t> </a:t>
            </a:r>
            <a:r>
              <a:rPr lang="pl-PL" sz="2900" b="1" dirty="0" err="1">
                <a:effectLst/>
              </a:rPr>
              <a:t>недалечко</a:t>
            </a:r>
            <a:br>
              <a:rPr lang="pl-PL" sz="2900" b="1" dirty="0">
                <a:effectLst/>
              </a:rPr>
            </a:br>
            <a:r>
              <a:rPr lang="pl-PL" sz="2900" b="1" dirty="0" err="1">
                <a:effectLst/>
              </a:rPr>
              <a:t>Червоне</a:t>
            </a:r>
            <a:r>
              <a:rPr lang="pl-PL" sz="2900" b="1" dirty="0">
                <a:effectLst/>
              </a:rPr>
              <a:t> </a:t>
            </a:r>
            <a:r>
              <a:rPr lang="pl-PL" sz="2900" b="1" dirty="0" err="1">
                <a:effectLst/>
              </a:rPr>
              <a:t>яєчко</a:t>
            </a:r>
            <a:r>
              <a:rPr lang="pl-PL" sz="2900" b="1" dirty="0">
                <a:effectLst/>
              </a:rPr>
              <a:t>!</a:t>
            </a:r>
            <a:br>
              <a:rPr lang="pl-PL" sz="2900" b="1" dirty="0">
                <a:effectLst/>
              </a:rPr>
            </a:br>
            <a:r>
              <a:rPr lang="pl-PL" sz="2900" b="1" dirty="0" err="1">
                <a:effectLst/>
              </a:rPr>
              <a:t>Будь</a:t>
            </a:r>
            <a:r>
              <a:rPr lang="pl-PL" sz="2900" b="1" dirty="0">
                <a:effectLst/>
              </a:rPr>
              <a:t> </a:t>
            </a:r>
            <a:r>
              <a:rPr lang="pl-PL" sz="2900" b="1" dirty="0" err="1">
                <a:effectLst/>
              </a:rPr>
              <a:t>веселим</a:t>
            </a:r>
            <a:r>
              <a:rPr lang="pl-PL" sz="2900" b="1" dirty="0">
                <a:effectLst/>
              </a:rPr>
              <a:t>, </a:t>
            </a:r>
            <a:r>
              <a:rPr lang="pl-PL" sz="2900" b="1" dirty="0" err="1">
                <a:effectLst/>
              </a:rPr>
              <a:t>як</a:t>
            </a:r>
            <a:r>
              <a:rPr lang="pl-PL" sz="2900" b="1" dirty="0">
                <a:effectLst/>
              </a:rPr>
              <a:t> </a:t>
            </a:r>
            <a:r>
              <a:rPr lang="pl-PL" sz="2900" b="1" dirty="0" err="1">
                <a:effectLst/>
              </a:rPr>
              <a:t>верба</a:t>
            </a:r>
            <a:r>
              <a:rPr lang="pl-PL" sz="2900" b="1" dirty="0">
                <a:effectLst/>
              </a:rPr>
              <a:t>!</a:t>
            </a:r>
            <a:br>
              <a:rPr lang="pl-PL" sz="2900" dirty="0">
                <a:effectLst/>
              </a:rPr>
            </a:br>
            <a:r>
              <a:rPr lang="pl-PL" sz="2900" b="1" dirty="0">
                <a:effectLst/>
              </a:rPr>
              <a:t>А </a:t>
            </a:r>
            <a:r>
              <a:rPr lang="pl-PL" sz="2900" b="1" dirty="0" err="1">
                <a:effectLst/>
              </a:rPr>
              <a:t>багатим</a:t>
            </a:r>
            <a:r>
              <a:rPr lang="pl-PL" sz="2900" b="1" dirty="0">
                <a:effectLst/>
              </a:rPr>
              <a:t>, </a:t>
            </a:r>
            <a:r>
              <a:rPr lang="pl-PL" sz="2900" b="1" dirty="0" err="1">
                <a:effectLst/>
              </a:rPr>
              <a:t>як</a:t>
            </a:r>
            <a:r>
              <a:rPr lang="pl-PL" sz="2900" b="1" dirty="0">
                <a:effectLst/>
              </a:rPr>
              <a:t> </a:t>
            </a:r>
            <a:r>
              <a:rPr lang="pl-PL" sz="2900" b="1" dirty="0" err="1">
                <a:effectLst/>
              </a:rPr>
              <a:t>земля</a:t>
            </a:r>
            <a:r>
              <a:rPr lang="pl-PL" sz="2900" b="1" dirty="0">
                <a:effectLst/>
              </a:rPr>
              <a:t>!</a:t>
            </a:r>
            <a:br>
              <a:rPr lang="pl-PL" sz="2900" dirty="0">
                <a:effectLst/>
              </a:rPr>
            </a:br>
            <a:r>
              <a:rPr lang="pl-PL" sz="2900" b="1" dirty="0">
                <a:effectLst/>
              </a:rPr>
              <a:t>А </a:t>
            </a:r>
            <a:r>
              <a:rPr lang="pl-PL" sz="2900" b="1" dirty="0" err="1">
                <a:effectLst/>
              </a:rPr>
              <a:t>здоровим</a:t>
            </a:r>
            <a:r>
              <a:rPr lang="pl-PL" sz="2900" b="1" dirty="0">
                <a:effectLst/>
              </a:rPr>
              <a:t>, </a:t>
            </a:r>
            <a:r>
              <a:rPr lang="pl-PL" sz="2900" b="1" dirty="0" err="1">
                <a:effectLst/>
              </a:rPr>
              <a:t>як</a:t>
            </a:r>
            <a:r>
              <a:rPr lang="pl-PL" sz="2900" b="1" dirty="0">
                <a:effectLst/>
              </a:rPr>
              <a:t> </a:t>
            </a:r>
            <a:r>
              <a:rPr lang="pl-PL" sz="2900" b="1" dirty="0" err="1">
                <a:effectLst/>
              </a:rPr>
              <a:t>вода</a:t>
            </a:r>
            <a:r>
              <a:rPr lang="pl-PL" sz="2900" b="1" dirty="0">
                <a:effectLst/>
              </a:rPr>
              <a:t>!</a:t>
            </a:r>
          </a:p>
          <a:p>
            <a:pPr marL="0" indent="0">
              <a:lnSpc>
                <a:spcPct val="120000"/>
              </a:lnSpc>
              <a:buNone/>
            </a:pPr>
            <a:endParaRPr lang="pl-PL" sz="2900" dirty="0">
              <a:effectLst/>
            </a:endParaRPr>
          </a:p>
          <a:p>
            <a:pPr marL="0" marR="0">
              <a:lnSpc>
                <a:spcPct val="120000"/>
              </a:lnSpc>
              <a:spcBef>
                <a:spcPts val="0"/>
              </a:spcBef>
              <a:spcAft>
                <a:spcPts val="0"/>
              </a:spcAft>
            </a:pPr>
            <a:r>
              <a:rPr lang="pl-PL" sz="2900" dirty="0">
                <a:effectLst/>
              </a:rPr>
              <a:t>Przyniósłszy wierzbowe gałązki do domu, stawiają je w kącie, koło obrazów. A kiedy wierzba uschnie, to nie wolno jej wyrzucać, tylko spalić lub zanieść do lasu</a:t>
            </a:r>
            <a:r>
              <a:rPr lang="pl-PL" dirty="0">
                <a:effectLst/>
              </a:rPr>
              <a:t>.</a:t>
            </a:r>
          </a:p>
        </p:txBody>
      </p:sp>
      <p:sp>
        <p:nvSpPr>
          <p:cNvPr id="10" name="pole tekstowe 9">
            <a:extLst>
              <a:ext uri="{FF2B5EF4-FFF2-40B4-BE49-F238E27FC236}">
                <a16:creationId xmlns:a16="http://schemas.microsoft.com/office/drawing/2014/main" id="{43ED6DF6-D295-4D41-AC66-ABB65D6B4ADD}"/>
              </a:ext>
            </a:extLst>
          </p:cNvPr>
          <p:cNvSpPr txBox="1"/>
          <p:nvPr/>
        </p:nvSpPr>
        <p:spPr>
          <a:xfrm>
            <a:off x="8763794" y="4583328"/>
            <a:ext cx="1914716" cy="1384995"/>
          </a:xfrm>
          <a:prstGeom prst="rect">
            <a:avLst/>
          </a:prstGeom>
          <a:noFill/>
        </p:spPr>
        <p:txBody>
          <a:bodyPr wrap="square" rtlCol="0">
            <a:spAutoFit/>
          </a:bodyPr>
          <a:lstStyle/>
          <a:p>
            <a:pPr marL="0" marR="0">
              <a:spcBef>
                <a:spcPts val="0"/>
              </a:spcBef>
              <a:spcAft>
                <a:spcPts val="0"/>
              </a:spcAft>
            </a:pPr>
            <a:r>
              <a:rPr lang="pl-PL" sz="1200" dirty="0">
                <a:effectLst/>
              </a:rPr>
              <a:t>Nie ja biję, а wierzba bije,</a:t>
            </a:r>
          </a:p>
          <a:p>
            <a:pPr marL="0" marR="0">
              <a:spcBef>
                <a:spcPts val="0"/>
              </a:spcBef>
              <a:spcAft>
                <a:spcPts val="0"/>
              </a:spcAft>
            </a:pPr>
            <a:r>
              <a:rPr lang="pl-PL" sz="1200" dirty="0">
                <a:effectLst/>
              </a:rPr>
              <a:t>Za tydzień Wielkanoc</a:t>
            </a:r>
            <a:br>
              <a:rPr lang="pl-PL" sz="1200" dirty="0">
                <a:effectLst/>
              </a:rPr>
            </a:br>
            <a:r>
              <a:rPr lang="pl-PL" sz="1200" dirty="0">
                <a:effectLst/>
              </a:rPr>
              <a:t>Już wkrótce</a:t>
            </a:r>
            <a:br>
              <a:rPr lang="pl-PL" sz="1200" dirty="0">
                <a:effectLst/>
              </a:rPr>
            </a:br>
            <a:r>
              <a:rPr lang="pl-PL" sz="1200" dirty="0">
                <a:effectLst/>
              </a:rPr>
              <a:t>Czerwone jajko!</a:t>
            </a:r>
            <a:br>
              <a:rPr lang="pl-PL" sz="1200" dirty="0">
                <a:effectLst/>
              </a:rPr>
            </a:br>
            <a:r>
              <a:rPr lang="pl-PL" sz="1200" dirty="0">
                <a:effectLst/>
              </a:rPr>
              <a:t>Bądź wesoły jak wierzba!</a:t>
            </a:r>
            <a:br>
              <a:rPr lang="pl-PL" sz="1200" dirty="0">
                <a:effectLst/>
              </a:rPr>
            </a:br>
            <a:r>
              <a:rPr lang="pl-PL" sz="1200" dirty="0">
                <a:effectLst/>
              </a:rPr>
              <a:t>Bogaty jak ziemia!</a:t>
            </a:r>
            <a:br>
              <a:rPr lang="pl-PL" sz="1200" dirty="0">
                <a:effectLst/>
              </a:rPr>
            </a:br>
            <a:r>
              <a:rPr lang="pl-PL" sz="1200" dirty="0">
                <a:effectLst/>
              </a:rPr>
              <a:t>Zdrowy jak woda!</a:t>
            </a:r>
          </a:p>
        </p:txBody>
      </p:sp>
    </p:spTree>
    <p:extLst>
      <p:ext uri="{BB962C8B-B14F-4D97-AF65-F5344CB8AC3E}">
        <p14:creationId xmlns:p14="http://schemas.microsoft.com/office/powerpoint/2010/main" val="226349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p:txBody>
          <a:bodyPr>
            <a:normAutofit/>
          </a:bodyPr>
          <a:lstStyle/>
          <a:p>
            <a:pPr algn="ctr"/>
            <a: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Wielki Czwartek – </a:t>
            </a:r>
            <a:r>
              <a:rPr lang="pl-PL" sz="4800" b="1" dirty="0" err="1"/>
              <a:t>Чистий</a:t>
            </a:r>
            <a:r>
              <a:rPr lang="pl-PL" sz="4800" b="1" dirty="0"/>
              <a:t> </a:t>
            </a:r>
            <a:r>
              <a:rPr lang="pl-PL" sz="4800" b="1" dirty="0" err="1"/>
              <a:t>четвер</a:t>
            </a:r>
            <a:endPar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endParaRP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p:txBody>
          <a:bodyPr>
            <a:noAutofit/>
          </a:bodyPr>
          <a:lstStyle/>
          <a:p>
            <a:pPr algn="ctr"/>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7" name="Symbol zastępczy zawartości 6">
            <a:extLst>
              <a:ext uri="{FF2B5EF4-FFF2-40B4-BE49-F238E27FC236}">
                <a16:creationId xmlns:a16="http://schemas.microsoft.com/office/drawing/2014/main" id="{3002B180-AFC3-4FD0-9808-9E0235BE50DF}"/>
              </a:ext>
            </a:extLst>
          </p:cNvPr>
          <p:cNvSpPr>
            <a:spLocks noGrp="1"/>
          </p:cNvSpPr>
          <p:nvPr>
            <p:ph sz="half" idx="2"/>
          </p:nvPr>
        </p:nvSpPr>
        <p:spPr>
          <a:xfrm>
            <a:off x="135430" y="2505075"/>
            <a:ext cx="5862145" cy="3632966"/>
          </a:xfrm>
        </p:spPr>
        <p:txBody>
          <a:bodyPr>
            <a:normAutofit fontScale="62500" lnSpcReduction="20000"/>
          </a:bodyPr>
          <a:lstStyle/>
          <a:p>
            <a:r>
              <a:rPr lang="pl-PL" dirty="0"/>
              <a:t>W kościołach parafialnych odprawiana jest tylko jedna uroczysta msza wieczorem – </a:t>
            </a:r>
            <a:r>
              <a:rPr lang="pl-PL" b="1" dirty="0">
                <a:hlinkClick r:id="rId2" tooltip="Msza Wieczerzy Pańskiej"/>
              </a:rPr>
              <a:t>Msza Wieczerzy Pańskiej</a:t>
            </a:r>
            <a:r>
              <a:rPr lang="pl-PL" dirty="0"/>
              <a:t>,</a:t>
            </a:r>
          </a:p>
          <a:p>
            <a:r>
              <a:rPr lang="pl-PL" dirty="0"/>
              <a:t>W niektórych kościołach odbywa się obrzęd obmycia nóg dwunastu osobom, na znak ostatniej wieczerzy.</a:t>
            </a:r>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p:txBody>
          <a:bodyPr>
            <a:noAutofit/>
          </a:bodyPr>
          <a:lstStyle/>
          <a:p>
            <a:pPr algn="ctr"/>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UKRAINA</a:t>
            </a:r>
            <a:endParaRPr lang="pl-PL" sz="6600" dirty="0">
              <a:gradFill>
                <a:gsLst>
                  <a:gs pos="63000">
                    <a:srgbClr val="FFFF00"/>
                  </a:gs>
                  <a:gs pos="30000">
                    <a:srgbClr val="0070C0"/>
                  </a:gs>
                  <a:gs pos="52000">
                    <a:schemeClr val="accent2">
                      <a:lumMod val="30000"/>
                      <a:lumOff val="70000"/>
                    </a:schemeClr>
                  </a:gs>
                </a:gsLst>
                <a:lin ang="5400000" scaled="1"/>
              </a:gradFill>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6172199" y="2505074"/>
            <a:ext cx="5862145" cy="4352925"/>
          </a:xfrm>
        </p:spPr>
        <p:txBody>
          <a:bodyPr>
            <a:normAutofit fontScale="62500" lnSpcReduction="20000"/>
          </a:bodyPr>
          <a:lstStyle/>
          <a:p>
            <a:pPr>
              <a:lnSpc>
                <a:spcPct val="120000"/>
              </a:lnSpc>
            </a:pPr>
            <a:r>
              <a:rPr lang="pl-PL" dirty="0"/>
              <a:t>Jak wskazuje sama nazwa, tego dnia Ukraińcy sprzątają w swoich domach (po raz ostatni przed świętami). Istnieje też zwyczaj rozpoczynania tego dnia od kąpieli, która ma oczyszczać i dawać zdrowie na cały rok.</a:t>
            </a:r>
          </a:p>
          <a:p>
            <a:pPr>
              <a:lnSpc>
                <a:spcPct val="120000"/>
              </a:lnSpc>
            </a:pPr>
            <a:r>
              <a:rPr lang="pl-PL" dirty="0"/>
              <a:t>Chorzy w Czysty Czwartek kąpali się w rzece i wylewali wiadro wody na rozdrożu, żeby choroby do nich nie trafiły, a dziewczęta płukały w rzece warkocze, żeby mieć piękne włosy.</a:t>
            </a:r>
          </a:p>
          <a:p>
            <a:pPr>
              <a:lnSpc>
                <a:spcPct val="120000"/>
              </a:lnSpc>
            </a:pPr>
            <a:r>
              <a:rPr lang="pl-PL" dirty="0"/>
              <a:t>W Czysty Czwartek święcono gromnice, czyli „</a:t>
            </a:r>
            <a:r>
              <a:rPr lang="pl-PL" dirty="0" err="1"/>
              <a:t>strastni</a:t>
            </a:r>
            <a:r>
              <a:rPr lang="pl-PL" dirty="0"/>
              <a:t> </a:t>
            </a:r>
            <a:r>
              <a:rPr lang="pl-PL" dirty="0" err="1"/>
              <a:t>świczki</a:t>
            </a:r>
            <a:r>
              <a:rPr lang="pl-PL" dirty="0"/>
              <a:t>”, które miały szczególne właściwości: obchodzono z nimi budynki gospodarcze, żeby broniły od złych duchów, pszczelarze zabierali je idąc pierwszy raz wiosną do pasieki</a:t>
            </a:r>
          </a:p>
        </p:txBody>
      </p:sp>
      <p:pic>
        <p:nvPicPr>
          <p:cNvPr id="2" name="Obraz 1">
            <a:extLst>
              <a:ext uri="{FF2B5EF4-FFF2-40B4-BE49-F238E27FC236}">
                <a16:creationId xmlns:a16="http://schemas.microsoft.com/office/drawing/2014/main" id="{E2262A12-34FB-4681-86C0-6B368DBCE647}"/>
              </a:ext>
            </a:extLst>
          </p:cNvPr>
          <p:cNvPicPr>
            <a:picLocks noChangeAspect="1"/>
          </p:cNvPicPr>
          <p:nvPr/>
        </p:nvPicPr>
        <p:blipFill>
          <a:blip r:embed="rId3"/>
          <a:stretch>
            <a:fillRect/>
          </a:stretch>
        </p:blipFill>
        <p:spPr>
          <a:xfrm>
            <a:off x="314325" y="3597822"/>
            <a:ext cx="5529427" cy="3260177"/>
          </a:xfrm>
          <a:prstGeom prst="rect">
            <a:avLst/>
          </a:prstGeom>
        </p:spPr>
      </p:pic>
    </p:spTree>
    <p:extLst>
      <p:ext uri="{BB962C8B-B14F-4D97-AF65-F5344CB8AC3E}">
        <p14:creationId xmlns:p14="http://schemas.microsoft.com/office/powerpoint/2010/main" val="272911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p:txBody>
          <a:bodyPr>
            <a:normAutofit fontScale="90000"/>
          </a:bodyPr>
          <a:lstStyle/>
          <a:p>
            <a:pPr algn="ctr"/>
            <a: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Wielki Piątek - </a:t>
            </a:r>
            <a:r>
              <a:rPr lang="pl-PL" sz="4800" b="1" dirty="0" err="1"/>
              <a:t>Страсна</a:t>
            </a:r>
            <a:r>
              <a:rPr lang="pl-PL" sz="4800" b="1" dirty="0"/>
              <a:t> </a:t>
            </a:r>
            <a:r>
              <a:rPr lang="pl-PL" sz="4800" b="1" dirty="0" err="1"/>
              <a:t>п’ятниця</a:t>
            </a:r>
            <a:br>
              <a:rPr lang="pl-PL" sz="4800" b="1" dirty="0"/>
            </a:br>
            <a:r>
              <a:rPr lang="pl-PL" sz="2200" b="1" dirty="0"/>
              <a:t>dzień Wielkiego Tygodnia upamiętniający śmierć Jezusa Chrystusa na krzyżu</a:t>
            </a:r>
            <a:endParaRPr lang="pl-PL" sz="2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endParaRP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a:xfrm>
            <a:off x="839788" y="1681163"/>
            <a:ext cx="5157787" cy="904382"/>
          </a:xfrm>
        </p:spPr>
        <p:txBody>
          <a:bodyPr>
            <a:noAutofit/>
          </a:bodyPr>
          <a:lstStyle/>
          <a:p>
            <a:pPr algn="ctr"/>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7" name="Symbol zastępczy zawartości 6">
            <a:extLst>
              <a:ext uri="{FF2B5EF4-FFF2-40B4-BE49-F238E27FC236}">
                <a16:creationId xmlns:a16="http://schemas.microsoft.com/office/drawing/2014/main" id="{3002B180-AFC3-4FD0-9808-9E0235BE50DF}"/>
              </a:ext>
            </a:extLst>
          </p:cNvPr>
          <p:cNvSpPr>
            <a:spLocks noGrp="1"/>
          </p:cNvSpPr>
          <p:nvPr>
            <p:ph sz="half" idx="2"/>
          </p:nvPr>
        </p:nvSpPr>
        <p:spPr/>
        <p:txBody>
          <a:bodyPr>
            <a:normAutofit fontScale="62500" lnSpcReduction="20000"/>
          </a:bodyPr>
          <a:lstStyle/>
          <a:p>
            <a:r>
              <a:rPr lang="pl-PL" dirty="0"/>
              <a:t>To też dzień kiedy utrzymujemy post, czyli powstrzymujemy się od jedzenia mięsa. </a:t>
            </a:r>
          </a:p>
          <a:p>
            <a:r>
              <a:rPr lang="pl-PL" dirty="0"/>
              <a:t>Nie działają dyskoteki a w restauracjach podawane są tylko posiłki.</a:t>
            </a:r>
          </a:p>
          <a:p>
            <a:r>
              <a:rPr lang="pl-PL" dirty="0"/>
              <a:t>Wieczorem w kościołach odbywa się Droga Krzyżowa</a:t>
            </a:r>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a:xfrm>
            <a:off x="6172200" y="1681162"/>
            <a:ext cx="5183188" cy="1009485"/>
          </a:xfrm>
        </p:spPr>
        <p:txBody>
          <a:bodyPr>
            <a:noAutofit/>
          </a:bodyPr>
          <a:lstStyle/>
          <a:p>
            <a:pPr algn="ctr"/>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UKRAINA</a:t>
            </a:r>
            <a:endParaRPr lang="pl-PL" sz="6600" dirty="0">
              <a:gradFill>
                <a:gsLst>
                  <a:gs pos="63000">
                    <a:srgbClr val="FFFF00"/>
                  </a:gs>
                  <a:gs pos="30000">
                    <a:srgbClr val="0070C0"/>
                  </a:gs>
                  <a:gs pos="52000">
                    <a:schemeClr val="accent2">
                      <a:lumMod val="30000"/>
                      <a:lumOff val="70000"/>
                    </a:schemeClr>
                  </a:gs>
                </a:gsLst>
                <a:lin ang="5400000" scaled="1"/>
              </a:gradFill>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6172199" y="2505074"/>
            <a:ext cx="5557345" cy="4232057"/>
          </a:xfrm>
        </p:spPr>
        <p:txBody>
          <a:bodyPr>
            <a:normAutofit fontScale="62500" lnSpcReduction="20000"/>
          </a:bodyPr>
          <a:lstStyle/>
          <a:p>
            <a:pPr>
              <a:lnSpc>
                <a:spcPct val="120000"/>
              </a:lnSpc>
            </a:pPr>
            <a:r>
              <a:rPr lang="pl-PL" dirty="0"/>
              <a:t>Piątek Męczeński (</a:t>
            </a:r>
            <a:r>
              <a:rPr lang="pl-PL" dirty="0" err="1"/>
              <a:t>Strastna</a:t>
            </a:r>
            <a:r>
              <a:rPr lang="pl-PL" dirty="0"/>
              <a:t> </a:t>
            </a:r>
            <a:r>
              <a:rPr lang="pl-PL" dirty="0" err="1"/>
              <a:t>Pjatnycja</a:t>
            </a:r>
            <a:r>
              <a:rPr lang="pl-PL" dirty="0"/>
              <a:t>) jest dniem ścisłego postu i ciszy. Milkną kościelne dzwony, nie słychać śmiechu ani żartów. </a:t>
            </a:r>
          </a:p>
          <a:p>
            <a:pPr>
              <a:lnSpc>
                <a:spcPct val="120000"/>
              </a:lnSpc>
            </a:pPr>
            <a:r>
              <a:rPr lang="pl-PL" dirty="0"/>
              <a:t>W tym dniu w cerkwi jest uroczyście wystawiana </a:t>
            </a:r>
            <a:r>
              <a:rPr lang="pl-PL" b="1" dirty="0" err="1"/>
              <a:t>плащаниця</a:t>
            </a:r>
            <a:r>
              <a:rPr lang="pl-PL" dirty="0"/>
              <a:t> / </a:t>
            </a:r>
            <a:r>
              <a:rPr lang="pl-PL" dirty="0" err="1"/>
              <a:t>płaszczanica</a:t>
            </a:r>
            <a:r>
              <a:rPr lang="pl-PL" dirty="0"/>
              <a:t>, czyli płótno, przedstawiające zmarłego Chrystusa w grobie. W Wielki Piątek obowiązuje także ścisły post, wierni powstrzymują się od posiłków aż do wieczora.</a:t>
            </a:r>
          </a:p>
          <a:p>
            <a:pPr>
              <a:lnSpc>
                <a:spcPct val="120000"/>
              </a:lnSpc>
            </a:pPr>
            <a:r>
              <a:rPr lang="pl-PL" dirty="0"/>
              <a:t>Zabronionych jest wiele prac, za to tego dnia gospodynie pieką </a:t>
            </a:r>
            <a:r>
              <a:rPr lang="pl-PL" b="1" dirty="0">
                <a:solidFill>
                  <a:srgbClr val="FF0000"/>
                </a:solidFill>
              </a:rPr>
              <a:t>paskę</a:t>
            </a:r>
            <a:r>
              <a:rPr lang="pl-PL" dirty="0"/>
              <a:t> – świąteczne ciasto, wypiekane w kształcie chleba. Paska powinna pięknie wyrosnąć, bo gdy się nie uda, źle to wróży rodzinie – nieszczęście, lub nawet śmierć. Paskę można skosztować dopiero po poświęceniu.</a:t>
            </a:r>
          </a:p>
        </p:txBody>
      </p:sp>
      <p:pic>
        <p:nvPicPr>
          <p:cNvPr id="3" name="Obraz 2" descr="Obraz zawierający zabawka, lalka, obiekt na zewnątrz&#10;&#10;Opis wygenerowany automatycznie">
            <a:extLst>
              <a:ext uri="{FF2B5EF4-FFF2-40B4-BE49-F238E27FC236}">
                <a16:creationId xmlns:a16="http://schemas.microsoft.com/office/drawing/2014/main" id="{38090148-7E4C-4500-9CF9-0470823F5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7" y="4139380"/>
            <a:ext cx="4471134" cy="2718619"/>
          </a:xfrm>
          <a:prstGeom prst="ellipse">
            <a:avLst/>
          </a:prstGeom>
          <a:ln>
            <a:noFill/>
          </a:ln>
          <a:effectLst>
            <a:softEdge rad="112500"/>
          </a:effectLst>
        </p:spPr>
      </p:pic>
    </p:spTree>
    <p:extLst>
      <p:ext uri="{BB962C8B-B14F-4D97-AF65-F5344CB8AC3E}">
        <p14:creationId xmlns:p14="http://schemas.microsoft.com/office/powerpoint/2010/main" val="103772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a:xfrm>
            <a:off x="-1331231" y="365161"/>
            <a:ext cx="8288593" cy="1797632"/>
          </a:xfrm>
        </p:spPr>
        <p:txBody>
          <a:bodyPr>
            <a:normAutofit fontScale="90000"/>
          </a:bodyPr>
          <a:lstStyle/>
          <a:p>
            <a:pPr algn="r"/>
            <a:r>
              <a:rPr lang="pl-PL" sz="67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Wielka Sobota - </a:t>
            </a:r>
            <a:r>
              <a:rPr kumimoji="0" lang="uk-UA" altLang="pl-PL" sz="4900" b="0" i="0" u="none" strike="noStrike" cap="none" normalizeH="0" baseline="0" dirty="0">
                <a:ln>
                  <a:noFill/>
                </a:ln>
                <a:solidFill>
                  <a:schemeClr val="tx1"/>
                </a:solidFill>
                <a:effectLst/>
                <a:latin typeface="Arial Unicode MS" panose="020B0604020202020204" pitchFamily="34" charset="-128"/>
              </a:rPr>
              <a:t>Велика </a:t>
            </a:r>
            <a:br>
              <a:rPr kumimoji="0" lang="pl-PL" altLang="pl-PL" sz="4900" b="0" i="0" u="none" strike="noStrike" cap="none" normalizeH="0" baseline="0" dirty="0">
                <a:ln>
                  <a:noFill/>
                </a:ln>
                <a:solidFill>
                  <a:schemeClr val="tx1"/>
                </a:solidFill>
                <a:effectLst/>
                <a:latin typeface="Arial Unicode MS" panose="020B0604020202020204" pitchFamily="34" charset="-128"/>
              </a:rPr>
            </a:br>
            <a:r>
              <a:rPr kumimoji="0" lang="uk-UA" altLang="pl-PL" sz="4900" b="0" i="0" u="none" strike="noStrike" cap="none" normalizeH="0" baseline="0" dirty="0">
                <a:ln>
                  <a:noFill/>
                </a:ln>
                <a:solidFill>
                  <a:schemeClr val="tx1"/>
                </a:solidFill>
                <a:effectLst/>
                <a:latin typeface="Arial Unicode MS" panose="020B0604020202020204" pitchFamily="34" charset="-128"/>
              </a:rPr>
              <a:t>субота</a:t>
            </a:r>
            <a:r>
              <a:rPr kumimoji="0" lang="uk-UA" altLang="pl-PL" sz="4900" b="0" i="0" u="none" strike="noStrike" cap="none" normalizeH="0" baseline="0" dirty="0">
                <a:ln>
                  <a:noFill/>
                </a:ln>
                <a:solidFill>
                  <a:schemeClr val="tx1"/>
                </a:solidFill>
                <a:effectLst/>
              </a:rPr>
              <a:t> </a:t>
            </a:r>
            <a:br>
              <a:rPr kumimoji="0" lang="uk-UA" altLang="pl-PL" sz="6700" b="0" i="0" u="none" strike="noStrike" cap="none" normalizeH="0" baseline="0" dirty="0">
                <a:ln>
                  <a:noFill/>
                </a:ln>
                <a:solidFill>
                  <a:schemeClr val="tx1"/>
                </a:solidFill>
                <a:effectLst/>
                <a:latin typeface="Arial" panose="020B0604020202020204" pitchFamily="34" charset="0"/>
              </a:rPr>
            </a:br>
            <a: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  </a:t>
            </a: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p:txBody>
          <a:bodyPr>
            <a:noAutofit/>
          </a:bodyPr>
          <a:lstStyle/>
          <a:p>
            <a:pPr algn="ctr"/>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a:xfrm>
            <a:off x="6855372" y="521110"/>
            <a:ext cx="5183188" cy="880492"/>
          </a:xfr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UKRAINA</a:t>
            </a:r>
            <a:endParaRPr kumimoji="0" lang="uk-UA" altLang="pl-PL" sz="6600" b="0" i="0" u="none" strike="noStrike" cap="none" normalizeH="0" baseline="0" dirty="0">
              <a:ln>
                <a:noFill/>
              </a:ln>
              <a:solidFill>
                <a:schemeClr val="tx1"/>
              </a:solidFill>
              <a:effectLst/>
              <a:latin typeface="Arial" panose="020B0604020202020204" pitchFamily="34" charset="0"/>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6760779" y="1415725"/>
            <a:ext cx="5183188" cy="5181720"/>
          </a:xfrm>
        </p:spPr>
        <p:txBody>
          <a:bodyPr>
            <a:normAutofit fontScale="40000" lnSpcReduction="20000"/>
          </a:bodyPr>
          <a:lstStyle/>
          <a:p>
            <a:pPr>
              <a:lnSpc>
                <a:spcPct val="120000"/>
              </a:lnSpc>
            </a:pPr>
            <a:r>
              <a:rPr lang="pl-PL" sz="3500" b="1" dirty="0"/>
              <a:t>W Wielką Sobotę, podobnie jak w Polsce, maluje się pisanki, wg wzorów charakterystycznych dla danego rejonu. Jest wiele sposobów na przygotowanie naturalnych barwników, a wzory mają magiczne znaczenie: symbolizują radość, miłość, witalność, zdrowie lub śmierć. Pisanki ozdabiają nie tylko świąteczne stoły – kładzie się je także na odwiedzanych w Niedzielę Wielkanocną grobach.</a:t>
            </a:r>
          </a:p>
          <a:p>
            <a:pPr>
              <a:lnSpc>
                <a:spcPct val="120000"/>
              </a:lnSpc>
            </a:pPr>
            <a:r>
              <a:rPr lang="pl-PL" sz="3500" b="1" dirty="0"/>
              <a:t>W noc paschalną rozpalano ogniska ze starych drzew, w których miały mieszkać złe duchy. Ogień rozpalony w tę noc ma szczególną moc oczyszczającą.</a:t>
            </a:r>
          </a:p>
          <a:p>
            <a:pPr>
              <a:lnSpc>
                <a:spcPct val="120000"/>
              </a:lnSpc>
            </a:pPr>
            <a:r>
              <a:rPr lang="pl-PL" sz="3500" b="1" dirty="0"/>
              <a:t>W noc z soboty na niedzielę należy wziąć udział w tradycyjnym wielkanocnym nabożeństwie. Całe nabożeństwo trwa aż do rana, około 4 nad ranem święcimy koszyki. W koszyku powinny się znaleźć: </a:t>
            </a:r>
            <a:r>
              <a:rPr lang="pl-PL" sz="3500" b="1" dirty="0" err="1"/>
              <a:t>паска</a:t>
            </a:r>
            <a:r>
              <a:rPr lang="pl-PL" sz="3500" b="1" dirty="0"/>
              <a:t> / paska (tradycyjne wielkanocne pieczywo), </a:t>
            </a:r>
            <a:r>
              <a:rPr lang="pl-PL" sz="3500" b="1" dirty="0" err="1"/>
              <a:t>яйця</a:t>
            </a:r>
            <a:r>
              <a:rPr lang="pl-PL" sz="3500" b="1" dirty="0"/>
              <a:t> / jajka, </a:t>
            </a:r>
            <a:r>
              <a:rPr lang="pl-PL" sz="3500" b="1" dirty="0" err="1"/>
              <a:t>ковбаса</a:t>
            </a:r>
            <a:r>
              <a:rPr lang="pl-PL" sz="3500" b="1" dirty="0"/>
              <a:t> / kiełbasa, </a:t>
            </a:r>
            <a:r>
              <a:rPr lang="pl-PL" sz="3500" b="1" dirty="0" err="1"/>
              <a:t>шинка</a:t>
            </a:r>
            <a:r>
              <a:rPr lang="pl-PL" sz="3500" b="1" dirty="0"/>
              <a:t> / szynka, </a:t>
            </a:r>
            <a:r>
              <a:rPr lang="pl-PL" sz="3500" b="1" dirty="0" err="1"/>
              <a:t>масло</a:t>
            </a:r>
            <a:r>
              <a:rPr lang="pl-PL" sz="3500" b="1" dirty="0"/>
              <a:t> / masło, </a:t>
            </a:r>
            <a:r>
              <a:rPr lang="pl-PL" sz="3500" b="1" dirty="0" err="1"/>
              <a:t>хрін</a:t>
            </a:r>
            <a:r>
              <a:rPr lang="pl-PL" sz="3500" b="1" dirty="0"/>
              <a:t> / chrzan, </a:t>
            </a:r>
            <a:r>
              <a:rPr lang="pl-PL" sz="3500" b="1" dirty="0" err="1"/>
              <a:t>сіль</a:t>
            </a:r>
            <a:r>
              <a:rPr lang="pl-PL" sz="3500" b="1" dirty="0"/>
              <a:t> / sól, </a:t>
            </a:r>
            <a:r>
              <a:rPr lang="pl-PL" sz="3500" b="1" dirty="0" err="1"/>
              <a:t>свічка</a:t>
            </a:r>
            <a:r>
              <a:rPr lang="pl-PL" sz="3500" b="1" dirty="0"/>
              <a:t> / świeczka.</a:t>
            </a:r>
            <a:br>
              <a:rPr lang="pl-PL" sz="3500" b="1" dirty="0"/>
            </a:br>
            <a:br>
              <a:rPr lang="pl-PL" sz="3500" b="1" dirty="0"/>
            </a:br>
            <a:r>
              <a:rPr lang="pl-PL" sz="3500" b="1" dirty="0"/>
              <a:t>Koszyki przykrywa się </a:t>
            </a:r>
            <a:r>
              <a:rPr lang="pl-PL" sz="3500" b="1" dirty="0" err="1"/>
              <a:t>вишитим</a:t>
            </a:r>
            <a:r>
              <a:rPr lang="pl-PL" sz="3500" b="1" dirty="0"/>
              <a:t> </a:t>
            </a:r>
            <a:r>
              <a:rPr lang="pl-PL" sz="3500" b="1" dirty="0" err="1"/>
              <a:t>рушником</a:t>
            </a:r>
            <a:r>
              <a:rPr lang="pl-PL" sz="3500" b="1" dirty="0"/>
              <a:t> / haftowanym płótnem, na którym są różne wzory z motywami wielkanocnymi - gałązkami wierzby, krzyżem, koszykiem, pisankami. Wiele osób idących do cerkwi ma także na sobie </a:t>
            </a:r>
            <a:r>
              <a:rPr lang="pl-PL" sz="3500" b="1" dirty="0" err="1"/>
              <a:t>вишиванки</a:t>
            </a:r>
            <a:r>
              <a:rPr lang="pl-PL" sz="3500" b="1" dirty="0"/>
              <a:t> / tradycyjnie haftowane koszule lub sukienki.</a:t>
            </a:r>
          </a:p>
          <a:p>
            <a:endParaRPr lang="pl-PL" dirty="0"/>
          </a:p>
        </p:txBody>
      </p:sp>
      <p:sp>
        <p:nvSpPr>
          <p:cNvPr id="10" name="pole tekstowe 9">
            <a:extLst>
              <a:ext uri="{FF2B5EF4-FFF2-40B4-BE49-F238E27FC236}">
                <a16:creationId xmlns:a16="http://schemas.microsoft.com/office/drawing/2014/main" id="{3D5DE035-3DD9-4FF6-8368-5F5FB8633E15}"/>
              </a:ext>
            </a:extLst>
          </p:cNvPr>
          <p:cNvSpPr txBox="1"/>
          <p:nvPr/>
        </p:nvSpPr>
        <p:spPr>
          <a:xfrm>
            <a:off x="357352" y="3175819"/>
            <a:ext cx="212920" cy="646331"/>
          </a:xfrm>
          <a:prstGeom prst="rect">
            <a:avLst/>
          </a:prstGeom>
          <a:noFill/>
        </p:spPr>
        <p:txBody>
          <a:bodyPr wrap="square" rtlCol="0">
            <a:spAutoFit/>
          </a:bodyPr>
          <a:lstStyle/>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p:txBody>
      </p:sp>
      <p:sp>
        <p:nvSpPr>
          <p:cNvPr id="18" name="Symbol zastępczy zawartości 17">
            <a:extLst>
              <a:ext uri="{FF2B5EF4-FFF2-40B4-BE49-F238E27FC236}">
                <a16:creationId xmlns:a16="http://schemas.microsoft.com/office/drawing/2014/main" id="{7213F0D0-0669-4094-BAE4-57A14F64C990}"/>
              </a:ext>
            </a:extLst>
          </p:cNvPr>
          <p:cNvSpPr>
            <a:spLocks noGrp="1"/>
          </p:cNvSpPr>
          <p:nvPr>
            <p:ph sz="half" idx="2"/>
          </p:nvPr>
        </p:nvSpPr>
        <p:spPr>
          <a:xfrm>
            <a:off x="432078" y="2389240"/>
            <a:ext cx="5398451" cy="4326192"/>
          </a:xfrm>
        </p:spPr>
        <p:txBody>
          <a:bodyPr>
            <a:normAutofit fontScale="40000" lnSpcReduction="20000"/>
          </a:bodyPr>
          <a:lstStyle/>
          <a:p>
            <a:pPr>
              <a:lnSpc>
                <a:spcPct val="120000"/>
              </a:lnSpc>
            </a:pPr>
            <a:r>
              <a:rPr lang="pl-PL" sz="3400" b="1" dirty="0"/>
              <a:t>Od wczesnego ranka kobiety przygotowują pokarmy do święcenia, malują pisanki i gotują białą kiełbasę.</a:t>
            </a:r>
          </a:p>
          <a:p>
            <a:pPr>
              <a:lnSpc>
                <a:spcPct val="120000"/>
              </a:lnSpc>
            </a:pPr>
            <a:r>
              <a:rPr lang="pl-PL" sz="3400" b="1" dirty="0"/>
              <a:t>Święcenie pokarmów rozpoczyna się z samego rana i trwa przez cały dzień. Po krótkiej modlitwie ksiądz święci pokarmy przyniesione w koszyczku a do momentu powrotu ze święconką do domu obowiązuje post.</a:t>
            </a:r>
          </a:p>
          <a:p>
            <a:pPr>
              <a:lnSpc>
                <a:spcPct val="120000"/>
              </a:lnSpc>
            </a:pPr>
            <a:r>
              <a:rPr lang="pl-PL" sz="3400" b="1" dirty="0"/>
              <a:t>W naszych koszyczkach znajdują się: jajka, chleb, wędliny, biała kiełbasa, sól i pieprz, chrzan, babka, baranek z cukru, zajączek z czekolady.</a:t>
            </a:r>
          </a:p>
          <a:p>
            <a:pPr>
              <a:lnSpc>
                <a:spcPct val="120000"/>
              </a:lnSpc>
            </a:pPr>
            <a:r>
              <a:rPr lang="pl-PL" sz="3400" b="1" dirty="0"/>
              <a:t>Bogato ozdobione kwiatami i wstążkami koszyczki przykrywa się białymi chustkami, na których znajdują się wielkanocne wzory.</a:t>
            </a:r>
          </a:p>
          <a:p>
            <a:pPr>
              <a:lnSpc>
                <a:spcPct val="120000"/>
              </a:lnSpc>
            </a:pPr>
            <a:r>
              <a:rPr lang="pl-PL" sz="3400" b="1" dirty="0"/>
              <a:t>Wielka Sobota kończy się po zapadnięciu zmroku. Później odprawiana jest msza Wigilii Paschalnej, należąca już do liturgii Niedzieli Wielkanocnej.</a:t>
            </a:r>
          </a:p>
          <a:p>
            <a:endParaRPr lang="pl-PL" dirty="0"/>
          </a:p>
        </p:txBody>
      </p:sp>
    </p:spTree>
    <p:extLst>
      <p:ext uri="{BB962C8B-B14F-4D97-AF65-F5344CB8AC3E}">
        <p14:creationId xmlns:p14="http://schemas.microsoft.com/office/powerpoint/2010/main" val="269615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4AECC1-4144-437E-BCB3-6C7FBE8B8FCA}"/>
              </a:ext>
            </a:extLst>
          </p:cNvPr>
          <p:cNvSpPr>
            <a:spLocks noGrp="1"/>
          </p:cNvSpPr>
          <p:nvPr>
            <p:ph type="title"/>
          </p:nvPr>
        </p:nvSpPr>
        <p:spPr>
          <a:xfrm>
            <a:off x="838200" y="365125"/>
            <a:ext cx="10515600" cy="867327"/>
          </a:xfrm>
        </p:spPr>
        <p:txBody>
          <a:bodyPr/>
          <a:lstStyle/>
          <a:p>
            <a:r>
              <a:rPr lang="pl-PL" dirty="0">
                <a:latin typeface="Jokerman" panose="04090605060D06020702" pitchFamily="82" charset="0"/>
              </a:rPr>
              <a:t>Wskaż</a:t>
            </a:r>
            <a:r>
              <a:rPr lang="pl-PL" dirty="0"/>
              <a:t> </a:t>
            </a:r>
            <a:r>
              <a:rPr lang="pl-PL" dirty="0">
                <a:latin typeface="Jokerman" panose="04090605060D06020702" pitchFamily="82" charset="0"/>
              </a:rPr>
              <a:t>różnice</a:t>
            </a:r>
            <a:r>
              <a:rPr lang="pl-PL" dirty="0"/>
              <a:t>….</a:t>
            </a:r>
          </a:p>
        </p:txBody>
      </p:sp>
      <p:pic>
        <p:nvPicPr>
          <p:cNvPr id="6" name="Symbol zastępczy zawartości 5">
            <a:extLst>
              <a:ext uri="{FF2B5EF4-FFF2-40B4-BE49-F238E27FC236}">
                <a16:creationId xmlns:a16="http://schemas.microsoft.com/office/drawing/2014/main" id="{B0A98A9B-98B3-4332-9A39-C2B69626EE0F}"/>
              </a:ext>
            </a:extLst>
          </p:cNvPr>
          <p:cNvPicPr>
            <a:picLocks noGrp="1" noChangeAspect="1"/>
          </p:cNvPicPr>
          <p:nvPr>
            <p:ph sz="half" idx="2"/>
          </p:nvPr>
        </p:nvPicPr>
        <p:blipFill>
          <a:blip r:embed="rId2"/>
          <a:stretch>
            <a:fillRect/>
          </a:stretch>
        </p:blipFill>
        <p:spPr>
          <a:xfrm>
            <a:off x="5977587" y="3062843"/>
            <a:ext cx="4746170" cy="3996814"/>
          </a:xfrm>
          <a:prstGeom prst="rect">
            <a:avLst/>
          </a:prstGeom>
          <a:ln>
            <a:noFill/>
          </a:ln>
          <a:effectLst>
            <a:softEdge rad="112500"/>
          </a:effectLst>
        </p:spPr>
      </p:pic>
      <p:pic>
        <p:nvPicPr>
          <p:cNvPr id="5" name="Symbol zastępczy zawartości 13" descr="Obraz zawierający stół, żywność, owoce, drewniane&#10;&#10;Opis wygenerowany automatycznie">
            <a:extLst>
              <a:ext uri="{FF2B5EF4-FFF2-40B4-BE49-F238E27FC236}">
                <a16:creationId xmlns:a16="http://schemas.microsoft.com/office/drawing/2014/main" id="{2C26A2D0-067E-4929-9FF0-DC4DD2F67B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5530" y="1381522"/>
            <a:ext cx="5340627" cy="5239544"/>
          </a:xfrm>
        </p:spPr>
      </p:pic>
      <p:pic>
        <p:nvPicPr>
          <p:cNvPr id="3" name="Obraz 2">
            <a:extLst>
              <a:ext uri="{FF2B5EF4-FFF2-40B4-BE49-F238E27FC236}">
                <a16:creationId xmlns:a16="http://schemas.microsoft.com/office/drawing/2014/main" id="{D01D9B39-0BCD-46A6-BDEA-AC54526869E1}"/>
              </a:ext>
            </a:extLst>
          </p:cNvPr>
          <p:cNvPicPr>
            <a:picLocks noChangeAspect="1"/>
          </p:cNvPicPr>
          <p:nvPr/>
        </p:nvPicPr>
        <p:blipFill rotWithShape="1">
          <a:blip r:embed="rId4"/>
          <a:srcRect l="8074" t="781" r="16912" b="-781"/>
          <a:stretch/>
        </p:blipFill>
        <p:spPr>
          <a:xfrm>
            <a:off x="7029639" y="68826"/>
            <a:ext cx="5047507" cy="3784983"/>
          </a:xfrm>
          <a:prstGeom prst="rect">
            <a:avLst/>
          </a:prstGeom>
          <a:ln>
            <a:noFill/>
          </a:ln>
          <a:effectLst>
            <a:softEdge rad="112500"/>
          </a:effectLst>
        </p:spPr>
      </p:pic>
    </p:spTree>
    <p:extLst>
      <p:ext uri="{BB962C8B-B14F-4D97-AF65-F5344CB8AC3E}">
        <p14:creationId xmlns:p14="http://schemas.microsoft.com/office/powerpoint/2010/main" val="229367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4C172A-74E2-4139-BBC5-1FF65DA4F5ED}"/>
              </a:ext>
            </a:extLst>
          </p:cNvPr>
          <p:cNvSpPr>
            <a:spLocks noGrp="1"/>
          </p:cNvSpPr>
          <p:nvPr>
            <p:ph type="title"/>
          </p:nvPr>
        </p:nvSpPr>
        <p:spPr/>
        <p:txBody>
          <a:bodyPr/>
          <a:lstStyle/>
          <a:p>
            <a:endParaRPr lang="pl-PL" dirty="0"/>
          </a:p>
        </p:txBody>
      </p:sp>
      <p:pic>
        <p:nvPicPr>
          <p:cNvPr id="6" name="Symbol zastępczy zawartości 5" descr="Obraz zawierający osoba, oświetlony, świeca, noc&#10;&#10;Opis wygenerowany automatycznie">
            <a:extLst>
              <a:ext uri="{FF2B5EF4-FFF2-40B4-BE49-F238E27FC236}">
                <a16:creationId xmlns:a16="http://schemas.microsoft.com/office/drawing/2014/main" id="{753E094A-F99E-4C28-8CFA-21BF504EE1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121" y="282799"/>
            <a:ext cx="8472776" cy="6292401"/>
          </a:xfrm>
        </p:spPr>
      </p:pic>
      <p:sp>
        <p:nvSpPr>
          <p:cNvPr id="10" name="Symbol zastępczy zawartości 9">
            <a:extLst>
              <a:ext uri="{FF2B5EF4-FFF2-40B4-BE49-F238E27FC236}">
                <a16:creationId xmlns:a16="http://schemas.microsoft.com/office/drawing/2014/main" id="{4D543393-45C0-4774-83AF-F084310D931C}"/>
              </a:ext>
            </a:extLst>
          </p:cNvPr>
          <p:cNvSpPr>
            <a:spLocks noGrp="1"/>
          </p:cNvSpPr>
          <p:nvPr>
            <p:ph sz="half" idx="2"/>
          </p:nvPr>
        </p:nvSpPr>
        <p:spPr>
          <a:xfrm>
            <a:off x="9007365" y="365125"/>
            <a:ext cx="2722179" cy="5811838"/>
          </a:xfrm>
        </p:spPr>
        <p:txBody>
          <a:bodyPr/>
          <a:lstStyle/>
          <a:p>
            <a:pPr marL="0" indent="0">
              <a:buNone/>
            </a:pPr>
            <a:r>
              <a:rPr lang="pl-PL" dirty="0"/>
              <a:t>Ukraina: </a:t>
            </a:r>
          </a:p>
          <a:p>
            <a:pPr marL="0" indent="0">
              <a:buNone/>
            </a:pPr>
            <a:r>
              <a:rPr lang="pl-PL" dirty="0"/>
              <a:t>Święcenie pokarmu podczas  mszy świętej </a:t>
            </a:r>
          </a:p>
        </p:txBody>
      </p:sp>
    </p:spTree>
    <p:extLst>
      <p:ext uri="{BB962C8B-B14F-4D97-AF65-F5344CB8AC3E}">
        <p14:creationId xmlns:p14="http://schemas.microsoft.com/office/powerpoint/2010/main" val="56051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8694A529-8913-4090-9DC7-ECA58325AD3A}"/>
              </a:ext>
            </a:extLst>
          </p:cNvPr>
          <p:cNvSpPr>
            <a:spLocks noGrp="1"/>
          </p:cNvSpPr>
          <p:nvPr>
            <p:ph type="title"/>
          </p:nvPr>
        </p:nvSpPr>
        <p:spPr>
          <a:xfrm>
            <a:off x="551741" y="316810"/>
            <a:ext cx="4914781" cy="857388"/>
          </a:xfrm>
        </p:spPr>
        <p:txBody>
          <a:bodyPr/>
          <a:lstStyle/>
          <a:p>
            <a:r>
              <a:rPr lang="pl-PL" dirty="0"/>
              <a:t>Różnice - ciekawostki</a:t>
            </a:r>
          </a:p>
        </p:txBody>
      </p:sp>
      <p:pic>
        <p:nvPicPr>
          <p:cNvPr id="14" name="Symbol zastępczy zawartości 13" descr="Obraz zawierający żywność, chleb&#10;&#10;Opis wygenerowany automatycznie">
            <a:extLst>
              <a:ext uri="{FF2B5EF4-FFF2-40B4-BE49-F238E27FC236}">
                <a16:creationId xmlns:a16="http://schemas.microsoft.com/office/drawing/2014/main" id="{AD6FA256-1207-4964-A729-9757E2019F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275" y="1252330"/>
            <a:ext cx="3384099" cy="2278627"/>
          </a:xfrm>
        </p:spPr>
      </p:pic>
      <p:pic>
        <p:nvPicPr>
          <p:cNvPr id="16" name="Obraz 15" descr="Obraz zawierający trawa, żywność, deser&#10;&#10;Opis wygenerowany automatycznie">
            <a:extLst>
              <a:ext uri="{FF2B5EF4-FFF2-40B4-BE49-F238E27FC236}">
                <a16:creationId xmlns:a16="http://schemas.microsoft.com/office/drawing/2014/main" id="{729B7AE8-6768-4259-9E54-5DB7B0C72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835" y="221973"/>
            <a:ext cx="3834781" cy="2879035"/>
          </a:xfrm>
          <a:prstGeom prst="rect">
            <a:avLst/>
          </a:prstGeom>
        </p:spPr>
      </p:pic>
      <p:pic>
        <p:nvPicPr>
          <p:cNvPr id="18" name="Obraz 17" descr="Obraz zawierający talerz, żywność, plasterek, pomarańczowy&#10;&#10;Opis wygenerowany automatycznie">
            <a:extLst>
              <a:ext uri="{FF2B5EF4-FFF2-40B4-BE49-F238E27FC236}">
                <a16:creationId xmlns:a16="http://schemas.microsoft.com/office/drawing/2014/main" id="{939CF426-76DF-4A03-9BCB-FE04FFF5D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132" y="3264669"/>
            <a:ext cx="4914781" cy="3276521"/>
          </a:xfrm>
          <a:prstGeom prst="rect">
            <a:avLst/>
          </a:prstGeom>
        </p:spPr>
      </p:pic>
      <p:pic>
        <p:nvPicPr>
          <p:cNvPr id="20" name="Obraz 19" descr="Obraz zawierający żywność, część, plasterek, krojone&#10;&#10;Opis wygenerowany automatycznie">
            <a:extLst>
              <a:ext uri="{FF2B5EF4-FFF2-40B4-BE49-F238E27FC236}">
                <a16:creationId xmlns:a16="http://schemas.microsoft.com/office/drawing/2014/main" id="{236AAFB9-7A0A-4FB4-A3B8-FCE7BAFF9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66" y="3825578"/>
            <a:ext cx="3446808" cy="2508753"/>
          </a:xfrm>
          <a:prstGeom prst="rect">
            <a:avLst/>
          </a:prstGeom>
        </p:spPr>
      </p:pic>
      <p:sp>
        <p:nvSpPr>
          <p:cNvPr id="2" name="pole tekstowe 1">
            <a:extLst>
              <a:ext uri="{FF2B5EF4-FFF2-40B4-BE49-F238E27FC236}">
                <a16:creationId xmlns:a16="http://schemas.microsoft.com/office/drawing/2014/main" id="{6E23F6DC-6098-4EE4-A466-10E5A617AF65}"/>
              </a:ext>
            </a:extLst>
          </p:cNvPr>
          <p:cNvSpPr txBox="1"/>
          <p:nvPr/>
        </p:nvSpPr>
        <p:spPr>
          <a:xfrm>
            <a:off x="4221166" y="1476824"/>
            <a:ext cx="727587" cy="369332"/>
          </a:xfrm>
          <a:prstGeom prst="rect">
            <a:avLst/>
          </a:prstGeom>
          <a:noFill/>
        </p:spPr>
        <p:txBody>
          <a:bodyPr wrap="square" rtlCol="0">
            <a:spAutoFit/>
          </a:bodyPr>
          <a:lstStyle/>
          <a:p>
            <a:r>
              <a:rPr lang="pl-PL" dirty="0"/>
              <a:t>Paska</a:t>
            </a:r>
          </a:p>
        </p:txBody>
      </p:sp>
      <p:sp>
        <p:nvSpPr>
          <p:cNvPr id="3" name="pole tekstowe 2">
            <a:extLst>
              <a:ext uri="{FF2B5EF4-FFF2-40B4-BE49-F238E27FC236}">
                <a16:creationId xmlns:a16="http://schemas.microsoft.com/office/drawing/2014/main" id="{D35F7770-F982-458E-A953-9319C972C201}"/>
              </a:ext>
            </a:extLst>
          </p:cNvPr>
          <p:cNvSpPr txBox="1"/>
          <p:nvPr/>
        </p:nvSpPr>
        <p:spPr>
          <a:xfrm>
            <a:off x="9900914" y="3530957"/>
            <a:ext cx="801758" cy="369332"/>
          </a:xfrm>
          <a:prstGeom prst="rect">
            <a:avLst/>
          </a:prstGeom>
          <a:noFill/>
        </p:spPr>
        <p:txBody>
          <a:bodyPr wrap="square" rtlCol="0">
            <a:spAutoFit/>
          </a:bodyPr>
          <a:lstStyle/>
          <a:p>
            <a:r>
              <a:rPr lang="pl-PL" dirty="0" err="1"/>
              <a:t>Pasha</a:t>
            </a:r>
            <a:endParaRPr lang="pl-PL" dirty="0"/>
          </a:p>
        </p:txBody>
      </p:sp>
      <p:sp>
        <p:nvSpPr>
          <p:cNvPr id="4" name="pole tekstowe 3">
            <a:extLst>
              <a:ext uri="{FF2B5EF4-FFF2-40B4-BE49-F238E27FC236}">
                <a16:creationId xmlns:a16="http://schemas.microsoft.com/office/drawing/2014/main" id="{3163F1D7-FEE1-4CDA-8B69-BB1B6A12C4B6}"/>
              </a:ext>
            </a:extLst>
          </p:cNvPr>
          <p:cNvSpPr txBox="1"/>
          <p:nvPr/>
        </p:nvSpPr>
        <p:spPr>
          <a:xfrm>
            <a:off x="904567" y="6469626"/>
            <a:ext cx="3696929" cy="369332"/>
          </a:xfrm>
          <a:prstGeom prst="rect">
            <a:avLst/>
          </a:prstGeom>
          <a:noFill/>
        </p:spPr>
        <p:txBody>
          <a:bodyPr wrap="square" rtlCol="0">
            <a:spAutoFit/>
          </a:bodyPr>
          <a:lstStyle/>
          <a:p>
            <a:r>
              <a:rPr lang="pl-PL" dirty="0"/>
              <a:t>Wielkanocna babka drożdżowa</a:t>
            </a:r>
          </a:p>
        </p:txBody>
      </p:sp>
      <p:sp>
        <p:nvSpPr>
          <p:cNvPr id="5" name="pole tekstowe 4">
            <a:extLst>
              <a:ext uri="{FF2B5EF4-FFF2-40B4-BE49-F238E27FC236}">
                <a16:creationId xmlns:a16="http://schemas.microsoft.com/office/drawing/2014/main" id="{85C45C71-729D-4FE5-B993-4635078D3996}"/>
              </a:ext>
            </a:extLst>
          </p:cNvPr>
          <p:cNvSpPr txBox="1"/>
          <p:nvPr/>
        </p:nvSpPr>
        <p:spPr>
          <a:xfrm>
            <a:off x="6853083" y="316810"/>
            <a:ext cx="1117751" cy="369332"/>
          </a:xfrm>
          <a:prstGeom prst="rect">
            <a:avLst/>
          </a:prstGeom>
          <a:noFill/>
        </p:spPr>
        <p:txBody>
          <a:bodyPr wrap="square" rtlCol="0">
            <a:spAutoFit/>
          </a:bodyPr>
          <a:lstStyle/>
          <a:p>
            <a:r>
              <a:rPr lang="pl-PL" dirty="0"/>
              <a:t>Mazurek</a:t>
            </a:r>
          </a:p>
        </p:txBody>
      </p:sp>
    </p:spTree>
    <p:extLst>
      <p:ext uri="{BB962C8B-B14F-4D97-AF65-F5344CB8AC3E}">
        <p14:creationId xmlns:p14="http://schemas.microsoft.com/office/powerpoint/2010/main" val="78845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7000" b="-17000"/>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8088732-12CB-47C3-8A2A-6D88E7766BDE}"/>
              </a:ext>
            </a:extLst>
          </p:cNvPr>
          <p:cNvSpPr>
            <a:spLocks noGrp="1"/>
          </p:cNvSpPr>
          <p:nvPr>
            <p:ph type="title"/>
          </p:nvPr>
        </p:nvSpPr>
        <p:spPr>
          <a:xfrm>
            <a:off x="0" y="87086"/>
            <a:ext cx="12192000" cy="1610859"/>
          </a:xfrm>
        </p:spPr>
        <p:txBody>
          <a:bodyPr>
            <a:normAutofit fontScale="90000"/>
          </a:bodyPr>
          <a:lstStyle/>
          <a:p>
            <a:pPr algn="r"/>
            <a:r>
              <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rPr>
              <a:t>Niedziela Wielkanocna - </a:t>
            </a:r>
            <a:r>
              <a:rPr kumimoji="0" lang="uk-UA" altLang="pl-PL" sz="4900" b="0" i="0" u="none" strike="noStrike" cap="none" normalizeH="0" baseline="0" dirty="0">
                <a:ln>
                  <a:noFill/>
                </a:ln>
                <a:solidFill>
                  <a:schemeClr val="tx1"/>
                </a:solidFill>
                <a:effectLst/>
                <a:latin typeface="Arial Unicode MS" panose="020B0604020202020204" pitchFamily="34" charset="-128"/>
              </a:rPr>
              <a:t>Пасхальна </a:t>
            </a:r>
            <a:br>
              <a:rPr kumimoji="0" lang="pl-PL" altLang="pl-PL" sz="4900" b="0" i="0" u="none" strike="noStrike" cap="none" normalizeH="0" baseline="0" dirty="0">
                <a:ln>
                  <a:noFill/>
                </a:ln>
                <a:solidFill>
                  <a:schemeClr val="tx1"/>
                </a:solidFill>
                <a:effectLst/>
                <a:latin typeface="Arial Unicode MS" panose="020B0604020202020204" pitchFamily="34" charset="-128"/>
              </a:rPr>
            </a:br>
            <a:r>
              <a:rPr kumimoji="0" lang="uk-UA" altLang="pl-PL" sz="4900" b="0" i="0" u="none" strike="noStrike" cap="none" normalizeH="0" baseline="0" dirty="0">
                <a:ln>
                  <a:noFill/>
                </a:ln>
                <a:solidFill>
                  <a:schemeClr val="tx1"/>
                </a:solidFill>
                <a:effectLst/>
                <a:latin typeface="Arial Unicode MS" panose="020B0604020202020204" pitchFamily="34" charset="-128"/>
              </a:rPr>
              <a:t>неділя</a:t>
            </a:r>
            <a:r>
              <a:rPr kumimoji="0" lang="uk-UA" altLang="pl-PL" sz="4900" b="0" i="0" u="none" strike="noStrike" cap="none" normalizeH="0" baseline="0" dirty="0">
                <a:ln>
                  <a:noFill/>
                </a:ln>
                <a:solidFill>
                  <a:schemeClr val="tx1"/>
                </a:solidFill>
                <a:effectLst/>
              </a:rPr>
              <a:t> </a:t>
            </a:r>
            <a:endParaRPr lang="pl-PL" sz="7200" b="1" dirty="0">
              <a:ln w="12700">
                <a:solidFill>
                  <a:schemeClr val="accent6">
                    <a:lumMod val="20000"/>
                    <a:lumOff val="80000"/>
                  </a:schemeClr>
                </a:solidFill>
                <a:prstDash val="solid"/>
              </a:ln>
              <a:solidFill>
                <a:srgbClr val="00B050"/>
              </a:solidFill>
              <a:effectLst>
                <a:outerShdw dist="38100" dir="2640000" algn="bl" rotWithShape="0">
                  <a:schemeClr val="tx2">
                    <a:lumMod val="75000"/>
                  </a:schemeClr>
                </a:outerShdw>
              </a:effectLst>
            </a:endParaRPr>
          </a:p>
        </p:txBody>
      </p:sp>
      <p:sp>
        <p:nvSpPr>
          <p:cNvPr id="6" name="Symbol zastępczy tekstu 5">
            <a:extLst>
              <a:ext uri="{FF2B5EF4-FFF2-40B4-BE49-F238E27FC236}">
                <a16:creationId xmlns:a16="http://schemas.microsoft.com/office/drawing/2014/main" id="{D2722BE3-3454-4C7B-819B-23BA36E9597A}"/>
              </a:ext>
            </a:extLst>
          </p:cNvPr>
          <p:cNvSpPr>
            <a:spLocks noGrp="1"/>
          </p:cNvSpPr>
          <p:nvPr>
            <p:ph type="body" idx="1"/>
          </p:nvPr>
        </p:nvSpPr>
        <p:spPr/>
        <p:txBody>
          <a:bodyPr>
            <a:noAutofit/>
          </a:bodyPr>
          <a:lstStyle/>
          <a:p>
            <a:pPr algn="ctr"/>
            <a:r>
              <a:rPr lang="pl-PL" sz="6600" dirty="0">
                <a:ln w="6600">
                  <a:solidFill>
                    <a:schemeClr val="accent2"/>
                  </a:solidFill>
                  <a:prstDash val="solid"/>
                </a:ln>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ffectLst>
                  <a:outerShdw dist="38100" dir="2700000" algn="tl" rotWithShape="0">
                    <a:schemeClr val="accent2"/>
                  </a:outerShdw>
                </a:effectLst>
              </a:rPr>
              <a:t>POLSKA</a:t>
            </a:r>
            <a:endParaRPr lang="pl-PL" sz="6600" dirty="0">
              <a:gradFill flip="none" rotWithShape="1">
                <a:gsLst>
                  <a:gs pos="40000">
                    <a:schemeClr val="accent2">
                      <a:lumMod val="5000"/>
                      <a:lumOff val="95000"/>
                    </a:schemeClr>
                  </a:gs>
                  <a:gs pos="50000">
                    <a:schemeClr val="accent2">
                      <a:lumMod val="45000"/>
                      <a:lumOff val="55000"/>
                    </a:schemeClr>
                  </a:gs>
                  <a:gs pos="85000">
                    <a:srgbClr val="FF0000"/>
                  </a:gs>
                  <a:gs pos="100000">
                    <a:schemeClr val="accent2">
                      <a:lumMod val="30000"/>
                      <a:lumOff val="70000"/>
                    </a:schemeClr>
                  </a:gs>
                </a:gsLst>
                <a:lin ang="5400000" scaled="1"/>
                <a:tileRect/>
              </a:gradFill>
            </a:endParaRPr>
          </a:p>
        </p:txBody>
      </p:sp>
      <p:sp>
        <p:nvSpPr>
          <p:cNvPr id="7" name="Symbol zastępczy zawartości 6">
            <a:extLst>
              <a:ext uri="{FF2B5EF4-FFF2-40B4-BE49-F238E27FC236}">
                <a16:creationId xmlns:a16="http://schemas.microsoft.com/office/drawing/2014/main" id="{3002B180-AFC3-4FD0-9808-9E0235BE50DF}"/>
              </a:ext>
            </a:extLst>
          </p:cNvPr>
          <p:cNvSpPr>
            <a:spLocks noGrp="1"/>
          </p:cNvSpPr>
          <p:nvPr>
            <p:ph sz="half" idx="2"/>
          </p:nvPr>
        </p:nvSpPr>
        <p:spPr>
          <a:xfrm>
            <a:off x="228602" y="2534102"/>
            <a:ext cx="5791200" cy="3684588"/>
          </a:xfrm>
        </p:spPr>
        <p:txBody>
          <a:bodyPr>
            <a:normAutofit/>
          </a:bodyPr>
          <a:lstStyle/>
          <a:p>
            <a:pPr>
              <a:lnSpc>
                <a:spcPct val="120000"/>
              </a:lnSpc>
            </a:pPr>
            <a:r>
              <a:rPr lang="pl-PL" sz="1600" b="1" dirty="0"/>
              <a:t>Rezurekcja to poranna msza odprawiana w pierwszy dzień świąt, czyli w Wielkanoc. To uroczyste nabożeństwo połączone jest z procesją, a jego celem jest obwieszczenia światu dobrej nowiny o zmartwychwstaniu Jezusa Chrystusa. </a:t>
            </a:r>
          </a:p>
          <a:p>
            <a:pPr>
              <a:lnSpc>
                <a:spcPct val="120000"/>
              </a:lnSpc>
            </a:pPr>
            <a:r>
              <a:rPr lang="pl-PL" sz="1600" b="1" dirty="0"/>
              <a:t>Uroczyste śniadanie – podzielenie się potrawami z koszyczka, składanie sobie życzeń.</a:t>
            </a:r>
          </a:p>
          <a:p>
            <a:pPr>
              <a:lnSpc>
                <a:spcPct val="120000"/>
              </a:lnSpc>
            </a:pPr>
            <a:r>
              <a:rPr lang="pl-PL" sz="1600" b="1" dirty="0"/>
              <a:t>Zabawy dzieci – szukanie jajek, </a:t>
            </a:r>
            <a:r>
              <a:rPr lang="pl-PL" sz="1600" b="1" dirty="0" err="1"/>
              <a:t>zbijanki</a:t>
            </a:r>
            <a:r>
              <a:rPr lang="pl-PL" sz="1600" b="1" dirty="0"/>
              <a:t> i  inne zależnie od regionu.</a:t>
            </a:r>
          </a:p>
          <a:p>
            <a:pPr>
              <a:lnSpc>
                <a:spcPct val="120000"/>
              </a:lnSpc>
            </a:pPr>
            <a:r>
              <a:rPr lang="pl-PL" sz="1600" b="1" dirty="0"/>
              <a:t>Odwiedzanie grobów najbliższych.</a:t>
            </a:r>
          </a:p>
        </p:txBody>
      </p:sp>
      <p:sp>
        <p:nvSpPr>
          <p:cNvPr id="8" name="Symbol zastępczy tekstu 7">
            <a:extLst>
              <a:ext uri="{FF2B5EF4-FFF2-40B4-BE49-F238E27FC236}">
                <a16:creationId xmlns:a16="http://schemas.microsoft.com/office/drawing/2014/main" id="{C6704A1D-3BE5-414E-AEDB-C3F23C58031A}"/>
              </a:ext>
            </a:extLst>
          </p:cNvPr>
          <p:cNvSpPr>
            <a:spLocks noGrp="1"/>
          </p:cNvSpPr>
          <p:nvPr>
            <p:ph type="body" sz="quarter" idx="3"/>
          </p:nvPr>
        </p:nvSpPr>
        <p:spPr>
          <a:xfrm>
            <a:off x="6056879" y="1697945"/>
            <a:ext cx="6075817" cy="823912"/>
          </a:xfrm>
        </p:spPr>
        <p:txBody>
          <a:bodyPr>
            <a:noAutofit/>
          </a:bodyPr>
          <a:lstStyle/>
          <a:p>
            <a:r>
              <a:rPr lang="pl-PL" sz="6600" dirty="0">
                <a:ln w="9525">
                  <a:solidFill>
                    <a:schemeClr val="bg1"/>
                  </a:solidFill>
                  <a:prstDash val="solid"/>
                </a:ln>
                <a:gradFill>
                  <a:gsLst>
                    <a:gs pos="63000">
                      <a:srgbClr val="FFFF00"/>
                    </a:gs>
                    <a:gs pos="30000">
                      <a:srgbClr val="0070C0"/>
                    </a:gs>
                    <a:gs pos="52000">
                      <a:schemeClr val="accent2">
                        <a:lumMod val="30000"/>
                        <a:lumOff val="70000"/>
                      </a:schemeClr>
                    </a:gs>
                  </a:gsLst>
                  <a:lin ang="5400000" scaled="1"/>
                </a:gradFill>
                <a:effectLst>
                  <a:outerShdw blurRad="12700" dist="38100" dir="2700000" algn="tl" rotWithShape="0">
                    <a:schemeClr val="accent5">
                      <a:lumMod val="60000"/>
                      <a:lumOff val="40000"/>
                    </a:schemeClr>
                  </a:outerShdw>
                </a:effectLst>
              </a:rPr>
              <a:t>UKRAINA</a:t>
            </a:r>
            <a:endParaRPr lang="pl-PL" sz="6600" dirty="0">
              <a:gradFill>
                <a:gsLst>
                  <a:gs pos="63000">
                    <a:srgbClr val="FFFF00"/>
                  </a:gs>
                  <a:gs pos="30000">
                    <a:srgbClr val="0070C0"/>
                  </a:gs>
                  <a:gs pos="52000">
                    <a:schemeClr val="accent2">
                      <a:lumMod val="30000"/>
                      <a:lumOff val="70000"/>
                    </a:schemeClr>
                  </a:gs>
                </a:gsLst>
                <a:lin ang="5400000" scaled="1"/>
              </a:gradFill>
            </a:endParaRPr>
          </a:p>
        </p:txBody>
      </p:sp>
      <p:sp>
        <p:nvSpPr>
          <p:cNvPr id="9" name="Symbol zastępczy zawartości 8">
            <a:extLst>
              <a:ext uri="{FF2B5EF4-FFF2-40B4-BE49-F238E27FC236}">
                <a16:creationId xmlns:a16="http://schemas.microsoft.com/office/drawing/2014/main" id="{B9D6CC0D-C94D-4402-80C8-4B1016D7057C}"/>
              </a:ext>
            </a:extLst>
          </p:cNvPr>
          <p:cNvSpPr>
            <a:spLocks noGrp="1"/>
          </p:cNvSpPr>
          <p:nvPr>
            <p:ph sz="quarter" idx="4"/>
          </p:nvPr>
        </p:nvSpPr>
        <p:spPr>
          <a:xfrm>
            <a:off x="5878287" y="2505074"/>
            <a:ext cx="6254410" cy="4352925"/>
          </a:xfrm>
        </p:spPr>
        <p:txBody>
          <a:bodyPr>
            <a:noAutofit/>
          </a:bodyPr>
          <a:lstStyle/>
          <a:p>
            <a:r>
              <a:rPr lang="pl-PL" sz="1600" b="1" dirty="0"/>
              <a:t>Po przybyciu do domu, zanim usiądzie się do stołu, trzeba umyć ręce w misce, w której zanurzone zostały trzy czerwone pisanki. Dawniej panował jeszcze zabobon związany z igłą: razem z pokarmem święciło się igłę. Spojrzenie przez ucho takiej święconej igły miało leczyć choroby oczu.</a:t>
            </a:r>
          </a:p>
          <a:p>
            <a:r>
              <a:rPr lang="pl-PL" sz="1600" b="1" dirty="0"/>
              <a:t>W prawosławiu jest też zwyczaj odwiedzania grobów w Niedzielę Wielkanocną – Święto Zmartwychwstania Pańskiego jest zapowiedzią zmartwychwstania wszystkich zmarłych na końcu świata.</a:t>
            </a:r>
          </a:p>
          <a:p>
            <a:r>
              <a:rPr lang="pl-PL" sz="1600" b="1" dirty="0"/>
              <a:t>Ciekawą tradycją przy świątecznym śniadaniu jest bicie się jajkami. W parze tłuczemy ugotowane jajka pod okrzyki „</a:t>
            </a:r>
            <a:r>
              <a:rPr lang="pl-PL" sz="1600" b="1" dirty="0" err="1"/>
              <a:t>Христос</a:t>
            </a:r>
            <a:r>
              <a:rPr lang="pl-PL" sz="1600" b="1" dirty="0"/>
              <a:t> </a:t>
            </a:r>
            <a:r>
              <a:rPr lang="pl-PL" sz="1600" b="1" dirty="0" err="1"/>
              <a:t>Воскрес</a:t>
            </a:r>
            <a:r>
              <a:rPr lang="pl-PL" sz="1600" b="1" dirty="0"/>
              <a:t>” (Chrystus Zmartwychwstał) - „</a:t>
            </a:r>
            <a:r>
              <a:rPr lang="pl-PL" sz="1600" b="1" dirty="0" err="1"/>
              <a:t>Воістину</a:t>
            </a:r>
            <a:r>
              <a:rPr lang="pl-PL" sz="1600" b="1" dirty="0"/>
              <a:t> </a:t>
            </a:r>
            <a:r>
              <a:rPr lang="pl-PL" sz="1600" b="1" dirty="0" err="1"/>
              <a:t>Воскрес</a:t>
            </a:r>
            <a:r>
              <a:rPr lang="pl-PL" sz="1600" b="1" dirty="0"/>
              <a:t>” (Prawdziwie Zmartwychwstał). Jajko, które okaże się najmocniejsze – wygrywa, a zwycięzca dostaje w nagrodę potłuczone jajko przeciwnika. </a:t>
            </a:r>
          </a:p>
          <a:p>
            <a:r>
              <a:rPr lang="pl-PL" sz="1600" b="1" dirty="0"/>
              <a:t>Warto też dodać, że cały tydzień po Wielkanocy (czasami nawet dłużej) Ukraińcy witają się powyższymi słowami. Takie przywitanie można usłyszeć nie tylko od członków rodziny, ale również od sprzedawcy, celnika, urzędnika państwowego itd.</a:t>
            </a:r>
          </a:p>
        </p:txBody>
      </p:sp>
    </p:spTree>
    <p:extLst>
      <p:ext uri="{BB962C8B-B14F-4D97-AF65-F5344CB8AC3E}">
        <p14:creationId xmlns:p14="http://schemas.microsoft.com/office/powerpoint/2010/main" val="232796476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1277</Words>
  <Application>Microsoft Office PowerPoint</Application>
  <PresentationFormat>Panoramiczny</PresentationFormat>
  <Paragraphs>70</Paragraphs>
  <Slides>10</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Arial</vt:lpstr>
      <vt:lpstr>Arial Unicode MS</vt:lpstr>
      <vt:lpstr>Calibri</vt:lpstr>
      <vt:lpstr>Calibri Light</vt:lpstr>
      <vt:lpstr>Jokerman</vt:lpstr>
      <vt:lpstr>Motyw pakietu Office</vt:lpstr>
      <vt:lpstr>Tradycje wielkanocne  w Polsce i w Ukrainie</vt:lpstr>
      <vt:lpstr>    Niedziela palmowa -  jest przypomnieniem biblijnego wydarzenia - wjazdu Jezusa do Jerozolimy,  kiedy był witany palmowymi gałązkami.</vt:lpstr>
      <vt:lpstr>Wielki Czwartek – Чистий четвер</vt:lpstr>
      <vt:lpstr>Wielki Piątek - Страсна п’ятниця dzień Wielkiego Tygodnia upamiętniający śmierć Jezusa Chrystusa na krzyżu</vt:lpstr>
      <vt:lpstr>Wielka Sobota - Велика  субота    </vt:lpstr>
      <vt:lpstr>Wskaż różnice….</vt:lpstr>
      <vt:lpstr>Prezentacja programu PowerPoint</vt:lpstr>
      <vt:lpstr>Różnice - ciekawostki</vt:lpstr>
      <vt:lpstr>Niedziela Wielkanocna - Пасхальна  неділя </vt:lpstr>
      <vt:lpstr>Poniedziałek Wielkanocny - Поливаний  понеділок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Tradycje wielkanocne  w Polsce i na Ukrainie</dc:title>
  <dc:creator>Karolina Kutysz</dc:creator>
  <cp:lastModifiedBy>Katarzyna Buchman</cp:lastModifiedBy>
  <cp:revision>16</cp:revision>
  <dcterms:created xsi:type="dcterms:W3CDTF">2022-04-08T09:41:51Z</dcterms:created>
  <dcterms:modified xsi:type="dcterms:W3CDTF">2022-04-11T19:38:35Z</dcterms:modified>
</cp:coreProperties>
</file>